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74664-8DDF-4843-86B0-AD63A4B3C9E2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54AD9-06D6-45B9-8263-E7EAB3A9D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40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6EC5-1499-4159-AD4F-3AC9678233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2E2EF1-E052-4AE2-948A-69294C4DA7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A3F63-AD5D-4BB1-88AE-729ECA7CB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9AEE-B553-4FA3-AE56-3BC7C517696E}" type="datetime1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F4420-1FDD-48CC-BA9D-A4612BCEE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25F2E-3C74-4A15-9A68-6E1B8DBC8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3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217A8-C3CA-45AA-9ADB-5B3174673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D329D5-19C6-47D1-BA7D-6DD5B742B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A8CF8-EDF1-4951-860D-134E6B6E4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C7FD-8191-42A1-A516-EBA66D1E0FC5}" type="datetime1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D1043-8AE9-49BA-9470-35D6BE6FB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A3B76-DAA7-4F22-B009-9965EB1B4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9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57DDFD-95C7-4B2E-BB60-35C584E7BE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603A18-1E94-4232-B10B-D3BC903DB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6A6B8-CC2B-42B0-998C-CC846034E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E63C-39E4-4A6F-A03A-D109730A325B}" type="datetime1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7232D-D0F9-4DFF-83B9-A67953B71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5CEF7-D046-4D5D-A2A7-0B151537C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4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41CC8-BA0F-46F6-B771-6E31AE0FB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23498-7F9C-4020-AAA9-0D61606A1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0A6EB-CE93-410C-A52A-2EDE5665A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0E7B-EAC9-4D64-8833-44AB22615B79}" type="datetime1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6F926-7A56-4984-9AB2-D1DC30E0F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B78A1-9E85-434B-BD9F-6349B66DE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2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0858F-C08E-454E-BB96-58B34EA1C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97C1EF-6F8C-473B-ABB2-74530A823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BA128-0C00-470F-8170-82765D6AB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B1CA-8D1C-41F9-B566-0A23F061EF4B}" type="datetime1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76C34-5C87-4F7B-824C-2C51E9E54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DF205-AB2B-45F1-B8AA-A861E7F53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7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68955-7FD1-4283-8822-EB0E5CD6C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C5FD2-4D93-4268-9704-6C54AE769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40D7F-3288-4008-BECE-E6E7F6DFF0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90F385-3682-4AC3-A523-99C5E150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DEAA4-8FE3-463F-89E1-9B333DBC9547}" type="datetime1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59634-EA7A-4861-B1E3-B1689CD7E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0CCB0-7F65-4023-960B-6DB71A295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8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B6273-9E54-4F3A-BA05-148C0B9E9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D3357-E115-4DF3-B181-42727CA74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F550B-D236-447A-BA53-C71001C48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2EDBDE-7CDC-4A80-AB77-267C548483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FB09AE-81DB-46CF-A1B2-6279D2ED80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0146ED-710D-4D75-84B9-B4A1232AA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A3AD-715B-4C92-BB7B-9B296CA6DDB5}" type="datetime1">
              <a:rPr lang="en-US" smtClean="0"/>
              <a:t>10/14/2018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CEC17A-232A-401E-AA2F-BFECED4ED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3F7721-8C28-4776-8536-D7C5E911C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1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26FC9-2753-4DD5-B878-CAC4B6B76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29E5AC-B439-4887-984B-7A6F83521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76BF-32FB-4ABF-93FF-9C0F0651471B}" type="datetime1">
              <a:rPr lang="en-US" smtClean="0"/>
              <a:t>10/14/2018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63AE3C-4095-410D-AF7B-8F2C6A66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97752E-759A-4046-9A76-AA5A43EEB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83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5C15AD-0288-48B4-B858-3B7D510F3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776-9F76-42DF-89D3-37D0412F0E6B}" type="datetime1">
              <a:rPr lang="en-US" smtClean="0"/>
              <a:t>10/14/2018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ED11B5-1E46-47B8-860C-CCD9DC167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57EF40-C57E-4EC5-879A-7462D8B2A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6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0B97B-8C28-4E63-A217-4B379EE45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DA70B-E849-4295-B2DF-CFCE47E51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0A366C-1A26-421E-B1FF-6C517AB52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845F9-B44F-4E5F-A898-D60257E7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349A-355E-4C16-819F-9E60788B7630}" type="datetime1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C28BD-86BA-4CFC-9268-1CA7405AF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85ACE-094D-44F3-9864-6E2FDB8A7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7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054E9-5907-4688-B171-4F10E5E8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616D44-C420-4231-9AA0-D38F4A715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2E1A2B-613B-47C7-BAD6-165CF6FFB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27E4F-F335-476F-BAA6-13C3574C0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2CEC4-1C87-460D-8100-6F5B25FAC04C}" type="datetime1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0FCAA-19E5-4FCC-A9EE-DCA2ED8EE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D0C70-993C-4568-9B2F-10B92F9DC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4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D78380-71D5-4EF7-831F-E3CDAA09F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DCF6C7-163D-4C4C-ADDB-C303E3A03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90276-8F0E-4751-B22A-C0A3315B2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F40A9-1A37-4F79-908C-9E2201A1C2E5}" type="datetime1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77D28-336B-44B4-BC41-C135BE848B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68497-DE12-4510-A7EF-4E9C3172F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55C1-B6BD-4277-AB25-7A710894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8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pbdrf.org/research/clinical-trial-consider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pbdrf.org/research/clinical-trial-consideratio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lmssociety.org/About-the-Society/MS-Prevalence" TargetMode="External"/><Relationship Id="rId2" Type="http://schemas.openxmlformats.org/officeDocument/2006/relationships/hyperlink" Target="https://apbdrf.org/wp-content/uploads/2015/07/APBD-misdiagnosis-paper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111/jep.12747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pbdrf.org/research/clinical-trial-consideration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pbdrf.org/research/clinical-trial-consideration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pbdrf.org/research/clinical-trial-considerations" TargetMode="External"/><Relationship Id="rId2" Type="http://schemas.openxmlformats.org/officeDocument/2006/relationships/hyperlink" Target="https://www.bio.org/sites/default/files/Clinical%20Development%20Success%20Rates%202006-2015%20-%20BIO,%20Biomedtracker,%20Amplion%202016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rmc.rochester.edu/MediaLibraries/URMCMedia/neurology/documents/McDermott_Clinical-Trials-in-Rare-Diseases-Challenges-in-Design-Analysis-and-Interpretatio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22181-639B-46A6-ACD3-92936D5E50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              </a:t>
            </a:r>
            <a:r>
              <a:rPr lang="en-US" sz="3600" dirty="0"/>
              <a:t>Statistical Research on APBD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F5710-38F9-4F7D-B3E1-4F110FCAC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670" y="4009006"/>
            <a:ext cx="9144000" cy="1655762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br>
              <a:rPr lang="en-US" dirty="0"/>
            </a:br>
            <a:r>
              <a:rPr lang="en-US" sz="9600" dirty="0"/>
              <a:t>                           Overview for Foundation Members               </a:t>
            </a:r>
          </a:p>
          <a:p>
            <a:r>
              <a:rPr lang="en-US" sz="9600" dirty="0"/>
              <a:t>                     October 2018 </a:t>
            </a:r>
          </a:p>
          <a:p>
            <a:r>
              <a:rPr lang="en-US" sz="9600" dirty="0"/>
              <a:t>             </a:t>
            </a:r>
          </a:p>
          <a:p>
            <a:r>
              <a:rPr lang="en-US" sz="9600" dirty="0"/>
              <a:t>                        by Larry Schwartz</a:t>
            </a:r>
          </a:p>
          <a:p>
            <a:endParaRPr lang="en-US" sz="4200" dirty="0"/>
          </a:p>
          <a:p>
            <a:r>
              <a:rPr lang="en-US" sz="9600" dirty="0"/>
              <a:t>               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D64978-3B09-4A98-BB82-8DE57B679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51E858-3674-4E8E-A5C3-6CA6CA9D0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517" y="3668233"/>
            <a:ext cx="2996328" cy="2037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508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E07C2-76A7-411B-898B-C27B14547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Columbia Registry on Early Signs of APBD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40589-CE33-4488-884C-61C73B99E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sz="11200" dirty="0"/>
              <a:t>Reportedly APBD-afflicted people first experienced bladder issues</a:t>
            </a:r>
          </a:p>
          <a:p>
            <a:endParaRPr lang="en-US" sz="11200" dirty="0"/>
          </a:p>
          <a:p>
            <a:r>
              <a:rPr lang="en-US" sz="11200" dirty="0"/>
              <a:t>Columbia registry questioned early signs of APBD </a:t>
            </a:r>
            <a:r>
              <a:rPr lang="en-US" sz="7200" dirty="0"/>
              <a:t>(under 40 patients answered)</a:t>
            </a:r>
            <a:r>
              <a:rPr lang="en-US" sz="6200" dirty="0"/>
              <a:t> </a:t>
            </a:r>
            <a:br>
              <a:rPr lang="en-US" sz="8000" dirty="0"/>
            </a:br>
            <a:r>
              <a:rPr lang="en-US" sz="8000" dirty="0"/>
              <a:t> </a:t>
            </a:r>
            <a:br>
              <a:rPr lang="en-US" sz="6200" dirty="0"/>
            </a:br>
            <a:endParaRPr lang="en-US" sz="6200" dirty="0"/>
          </a:p>
          <a:p>
            <a:r>
              <a:rPr lang="en-US" sz="11200" dirty="0"/>
              <a:t>Analyses of Columbia registry responses did not substantiate neurogenic bladder occurring before gait problems </a:t>
            </a:r>
            <a:br>
              <a:rPr lang="en-US" sz="6200" dirty="0"/>
            </a:br>
            <a:r>
              <a:rPr lang="en-US" sz="8000" dirty="0"/>
              <a:t>-----Data analysis provided a mixed result </a:t>
            </a:r>
            <a:br>
              <a:rPr lang="en-US" sz="8000" dirty="0"/>
            </a:br>
            <a:br>
              <a:rPr lang="en-US" sz="8000" dirty="0"/>
            </a:br>
            <a:r>
              <a:rPr lang="en-US" sz="8000" dirty="0"/>
              <a:t>-----Graphical analysis showed no clear picture which came first</a:t>
            </a:r>
            <a:br>
              <a:rPr lang="en-US" sz="8000" dirty="0"/>
            </a:br>
            <a:br>
              <a:rPr lang="en-US" sz="8000" dirty="0"/>
            </a:br>
            <a:r>
              <a:rPr lang="en-US" sz="8000" dirty="0"/>
              <a:t>-----Statistical analysis yielded no significant difference between the timing of the two symptoms </a:t>
            </a:r>
            <a:br>
              <a:rPr lang="en-US" sz="8000" dirty="0"/>
            </a:br>
            <a:br>
              <a:rPr lang="en-US" sz="8000" dirty="0"/>
            </a:br>
            <a:r>
              <a:rPr lang="en-US" sz="8000" dirty="0"/>
              <a:t> See "Registry of patients…” under </a:t>
            </a:r>
            <a:r>
              <a:rPr lang="en-US" sz="7200" dirty="0">
                <a:hlinkClick r:id="rId2"/>
              </a:rPr>
              <a:t>https://apbdrf.org/research/clinical-trial-considerations</a:t>
            </a:r>
            <a:br>
              <a:rPr lang="en-US" sz="5000" dirty="0"/>
            </a:b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A05406-2DC3-46E2-A82B-8ED23C12E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42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16B78-93B1-43AC-9972-F5FD900BE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Agenda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1AB63-E0E1-4C7F-BCFA-47D69D2F2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Introduction</a:t>
            </a:r>
          </a:p>
          <a:p>
            <a:endParaRPr lang="en-US" sz="2600" dirty="0"/>
          </a:p>
          <a:p>
            <a:r>
              <a:rPr lang="en-US" sz="2600" dirty="0"/>
              <a:t>APBD-afflictions in the United States, whether diagnosed or not</a:t>
            </a:r>
          </a:p>
          <a:p>
            <a:endParaRPr lang="en-US" sz="2600" dirty="0"/>
          </a:p>
          <a:p>
            <a:r>
              <a:rPr lang="en-US" sz="2600" dirty="0"/>
              <a:t>Misdiagnoses of APBD for MS in the United States</a:t>
            </a:r>
          </a:p>
          <a:p>
            <a:endParaRPr lang="en-US" sz="2600" dirty="0"/>
          </a:p>
          <a:p>
            <a:r>
              <a:rPr lang="en-US" sz="2600" dirty="0"/>
              <a:t>Clinical trials </a:t>
            </a:r>
          </a:p>
          <a:p>
            <a:endParaRPr lang="en-US" sz="2600" dirty="0"/>
          </a:p>
          <a:p>
            <a:r>
              <a:rPr lang="en-US" sz="2600" dirty="0"/>
              <a:t>Columbia registry on early signs of APBD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7CE70-FD1C-4B32-80C7-7FAA1C1EC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55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D1738-0E3F-476A-AE16-EE40AAA8D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06102-747F-4BAC-9C95-56DD3ED18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1"/>
            <a:r>
              <a:rPr lang="en-US" sz="12800" dirty="0"/>
              <a:t>Statistician for more than 45 years</a:t>
            </a:r>
            <a:r>
              <a:rPr lang="en-US" sz="11200" dirty="0"/>
              <a:t> </a:t>
            </a:r>
            <a:r>
              <a:rPr lang="en-US" sz="8000" dirty="0"/>
              <a:t>(retired)</a:t>
            </a:r>
            <a:br>
              <a:rPr lang="en-US" sz="8000" dirty="0"/>
            </a:br>
            <a:br>
              <a:rPr lang="en-US" sz="11200" dirty="0"/>
            </a:br>
            <a:endParaRPr lang="en-US" sz="11200" dirty="0"/>
          </a:p>
          <a:p>
            <a:pPr lvl="1"/>
            <a:r>
              <a:rPr lang="en-US" sz="11200" dirty="0"/>
              <a:t> </a:t>
            </a:r>
            <a:r>
              <a:rPr lang="en-US" sz="12800" dirty="0"/>
              <a:t>Background in health area</a:t>
            </a:r>
            <a:br>
              <a:rPr lang="en-US" sz="11200" dirty="0"/>
            </a:br>
            <a:br>
              <a:rPr lang="en-US" sz="11200" dirty="0"/>
            </a:br>
            <a:r>
              <a:rPr lang="en-US" sz="11200" dirty="0"/>
              <a:t>-----Wife participated in APBD clinical trials, 2007-17 </a:t>
            </a:r>
            <a:r>
              <a:rPr lang="en-US" sz="8000" dirty="0"/>
              <a:t>(deceased) </a:t>
            </a:r>
            <a:br>
              <a:rPr lang="en-US" sz="9600" dirty="0"/>
            </a:br>
            <a:br>
              <a:rPr lang="en-US" sz="9600" dirty="0"/>
            </a:br>
            <a:r>
              <a:rPr lang="en-US" sz="9600" dirty="0"/>
              <a:t>------S</a:t>
            </a:r>
            <a:r>
              <a:rPr lang="en-US" sz="11200" dirty="0"/>
              <a:t>tatistical research on APBD since 2014</a:t>
            </a:r>
            <a:br>
              <a:rPr lang="en-US" sz="9600" dirty="0"/>
            </a:br>
            <a:br>
              <a:rPr lang="en-US" sz="9600" dirty="0"/>
            </a:br>
            <a:r>
              <a:rPr lang="en-US" sz="11200" dirty="0"/>
              <a:t>------Statistical consultant to NIH, FDA, CDC, and other HHS Operating Divisions, 1995-2004</a:t>
            </a:r>
            <a:br>
              <a:rPr lang="en-US" sz="9600" dirty="0"/>
            </a:br>
            <a:br>
              <a:rPr lang="en-US" sz="9600" dirty="0"/>
            </a:br>
            <a:endParaRPr lang="en-US" sz="9600" dirty="0"/>
          </a:p>
          <a:p>
            <a:pPr marL="457200" lvl="1" indent="0">
              <a:buNone/>
            </a:pPr>
            <a:endParaRPr lang="en-US" dirty="0"/>
          </a:p>
          <a:p>
            <a:endParaRPr lang="en-US" sz="9600" dirty="0"/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08877-BFA6-42FA-94CD-638E86CC7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73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40571-94D0-4B55-A53F-46E25FC52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APBD-AFFLICTIONS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73763-8BA0-4B96-9FFB-037D5E6FB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Professor Ruth Kornreich (Mount Sinai) found 80-percent Ashkenazi Jews (AJ) screened positive for APBD or other sister diseases </a:t>
            </a:r>
            <a:r>
              <a:rPr lang="en-US" sz="2000" dirty="0">
                <a:solidFill>
                  <a:srgbClr val="FF0000"/>
                </a:solidFill>
              </a:rPr>
              <a:t>(clustering)</a:t>
            </a:r>
          </a:p>
          <a:p>
            <a:r>
              <a:rPr lang="en-US" dirty="0"/>
              <a:t>Canavan/Goucher/Tay-Sachs disease maintained AJ gene pool to pass disease from one generation to another</a:t>
            </a:r>
            <a:r>
              <a:rPr lang="en-US" sz="2000" dirty="0">
                <a:solidFill>
                  <a:srgbClr val="FF0000"/>
                </a:solidFill>
              </a:rPr>
              <a:t>(in Hardy-Weinberg (HW) equilibrium)</a:t>
            </a:r>
          </a:p>
          <a:p>
            <a:r>
              <a:rPr lang="en-US" dirty="0"/>
              <a:t>Sister disease APBD also likely in HW equilibrium</a:t>
            </a:r>
            <a:r>
              <a:rPr lang="en-US" sz="1800" dirty="0">
                <a:solidFill>
                  <a:srgbClr val="FF0000"/>
                </a:solidFill>
              </a:rPr>
              <a:t>(a</a:t>
            </a:r>
            <a:r>
              <a:rPr lang="en-US" sz="2000" dirty="0">
                <a:solidFill>
                  <a:srgbClr val="FF0000"/>
                </a:solidFill>
              </a:rPr>
              <a:t>ssumption)</a:t>
            </a:r>
            <a:br>
              <a:rPr lang="en-US" sz="2000" dirty="0">
                <a:solidFill>
                  <a:srgbClr val="FF0000"/>
                </a:solidFill>
              </a:rPr>
            </a:br>
            <a:br>
              <a:rPr lang="en-US" sz="2000" dirty="0">
                <a:solidFill>
                  <a:srgbClr val="FF0000"/>
                </a:solidFill>
              </a:rPr>
            </a:br>
            <a:endParaRPr lang="en-US" sz="2000" dirty="0">
              <a:solidFill>
                <a:srgbClr val="FF0000"/>
              </a:solidFill>
            </a:endParaRPr>
          </a:p>
          <a:p>
            <a:r>
              <a:rPr lang="en-US" dirty="0"/>
              <a:t>APBD-afflicted AJ </a:t>
            </a:r>
            <a:r>
              <a:rPr lang="en-US" dirty="0">
                <a:solidFill>
                  <a:srgbClr val="FF0000"/>
                </a:solidFill>
              </a:rPr>
              <a:t>estimated</a:t>
            </a:r>
            <a:r>
              <a:rPr lang="en-US" dirty="0"/>
              <a:t> with HW and epidemiological framework: 200 annually and 5,000 cumulatively, whether diagnosed or not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1800" dirty="0"/>
              <a:t>(</a:t>
            </a:r>
            <a:r>
              <a:rPr lang="en-US" sz="2000" dirty="0"/>
              <a:t>For details, see “APBD Prevalence,” </a:t>
            </a:r>
            <a:r>
              <a:rPr lang="en-US" sz="1800" b="1" i="1" u="sng" dirty="0">
                <a:hlinkClick r:id="rId2"/>
              </a:rPr>
              <a:t>https://apbdrf.org/research/clinical-trial-considerations</a:t>
            </a:r>
            <a:r>
              <a:rPr lang="en-US" sz="1800" b="1" i="1" u="sng" dirty="0"/>
              <a:t> </a:t>
            </a:r>
            <a:r>
              <a:rPr lang="en-US" sz="1800" dirty="0"/>
              <a:t>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D1A646-F62C-481A-95F8-3531914EF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71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F0790-6427-4D86-94AE-215AFF8FB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Misdiagnoses of APBD for 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84D26-0462-4C71-B094-2C6DDA6A4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APBD mimics Multiple Sclerosis (MS) in early signs/progression/premature death</a:t>
            </a:r>
          </a:p>
          <a:p>
            <a:r>
              <a:rPr lang="en-US" sz="2400" dirty="0"/>
              <a:t>Hellmann and others (J of Neurology, July 2015) think MS “physicians unfamiliar with the typical clinical and imaging features of APBD” </a:t>
            </a:r>
            <a:r>
              <a:rPr lang="en-US" sz="1700" dirty="0">
                <a:hlinkClick r:id="rId2"/>
              </a:rPr>
              <a:t>https://apbdrf.org/wp-content/uploads/2015/07/APBD-misdiagnosis-paper.pdf</a:t>
            </a:r>
            <a:endParaRPr lang="en-US" sz="1700" dirty="0"/>
          </a:p>
          <a:p>
            <a:endParaRPr lang="en-US" sz="2400" dirty="0"/>
          </a:p>
          <a:p>
            <a:r>
              <a:rPr lang="en-US" sz="2400" dirty="0"/>
              <a:t>Author </a:t>
            </a:r>
            <a:r>
              <a:rPr lang="en-US" sz="2400" i="1" dirty="0">
                <a:solidFill>
                  <a:srgbClr val="FF0000"/>
                </a:solidFill>
              </a:rPr>
              <a:t>estimates</a:t>
            </a:r>
            <a:r>
              <a:rPr lang="en-US" sz="2400" dirty="0"/>
              <a:t> 4,000 APBD-afflicted AJ now misdiagnosed with MS </a:t>
            </a:r>
            <a:br>
              <a:rPr lang="en-US" sz="2400" dirty="0"/>
            </a:br>
            <a:r>
              <a:rPr lang="en-US" sz="2400" dirty="0"/>
              <a:t>     ---</a:t>
            </a:r>
            <a:r>
              <a:rPr lang="en-US" sz="2000" dirty="0"/>
              <a:t>MS-diagnosed AJ at 20,000 in US (2% AJ share of 1 million MS cases) </a:t>
            </a:r>
            <a:br>
              <a:rPr lang="en-US" sz="2000" dirty="0"/>
            </a:br>
            <a:r>
              <a:rPr lang="en-US" sz="1800" dirty="0">
                <a:hlinkClick r:id="rId3"/>
              </a:rPr>
              <a:t>https://www.nationalmssociety.org/About-the-Society/MS-Prevalence</a:t>
            </a:r>
            <a:br>
              <a:rPr lang="en-US" sz="1800" dirty="0"/>
            </a:br>
            <a:br>
              <a:rPr lang="en-US" sz="2000" dirty="0"/>
            </a:br>
            <a:r>
              <a:rPr lang="en-US" sz="2000" dirty="0"/>
              <a:t>     --- Mayo Clinic reports misdiagnosis rate of more than 20 percent for serious illnesses like APBD </a:t>
            </a:r>
            <a:r>
              <a:rPr lang="en-US" sz="1800" b="1" dirty="0">
                <a:hlinkClick r:id="rId4"/>
              </a:rPr>
              <a:t>https://doi.org/10.1111/jep.12747</a:t>
            </a:r>
            <a:endParaRPr lang="en-US" sz="1800" b="1" dirty="0"/>
          </a:p>
          <a:p>
            <a:endParaRPr lang="en-US" sz="2000" b="1" dirty="0"/>
          </a:p>
          <a:p>
            <a:r>
              <a:rPr lang="en-US" dirty="0"/>
              <a:t> </a:t>
            </a:r>
            <a:r>
              <a:rPr lang="en-US" sz="2400" dirty="0"/>
              <a:t>Foundation initiative to reduce APBD-afflicted AJ on MS rolls (more on this later)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77989-8A2A-455E-BA32-15470DCAC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5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91359-B305-4310-AB2C-C86291521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5853"/>
            <a:ext cx="9874541" cy="54835"/>
          </a:xfrm>
        </p:spPr>
        <p:txBody>
          <a:bodyPr>
            <a:noAutofit/>
          </a:bodyPr>
          <a:lstStyle/>
          <a:p>
            <a:r>
              <a:rPr lang="en-US" sz="3600" dirty="0"/>
              <a:t>Clinical Trials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4D415-1EFF-4C14-BE71-9D9FE5D9A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046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Covered in three  parts: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</a:t>
            </a:r>
            <a:r>
              <a:rPr lang="en-US" sz="2400" dirty="0"/>
              <a:t>1.APBD Heterogeneity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     2.Primary Endpoints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     3.Role of Statistician </a:t>
            </a:r>
          </a:p>
          <a:p>
            <a:pPr marL="0" indent="0">
              <a:buNone/>
            </a:pPr>
            <a:r>
              <a:rPr lang="en-US" sz="4400" dirty="0"/>
              <a:t>   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B91436-E086-47E9-ADD6-62AA582F8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98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663FF-9742-45CB-9548-333AF964F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Clinical Trials: APBD Heterogeneity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C8CF9-A73E-4CC5-8AC8-8F1745CB2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Patient differences four times as great for baseline six-minute walking distances in Phase 2 Triheptanoin trial as for standard </a:t>
            </a:r>
            <a:r>
              <a:rPr lang="en-US" i="1" dirty="0"/>
              <a:t>intra</a:t>
            </a:r>
            <a:r>
              <a:rPr lang="en-US" dirty="0"/>
              <a:t>-assay lab work </a:t>
            </a:r>
            <a:r>
              <a:rPr lang="en-US" sz="2000" dirty="0"/>
              <a:t>(See “heterogeneity…”, </a:t>
            </a:r>
            <a:r>
              <a:rPr lang="en-US" sz="2000" b="1" i="1" u="sng" dirty="0">
                <a:hlinkClick r:id="rId2"/>
              </a:rPr>
              <a:t>https://apbdrf.org/research/clinical-trial-considerations</a:t>
            </a:r>
            <a:r>
              <a:rPr lang="en-US" sz="2000" b="1" dirty="0"/>
              <a:t> </a:t>
            </a:r>
            <a:r>
              <a:rPr lang="en-US" sz="2000" dirty="0"/>
              <a:t>)</a:t>
            </a:r>
            <a:br>
              <a:rPr lang="en-US" sz="2000" b="1" dirty="0"/>
            </a:br>
            <a:endParaRPr lang="en-US" sz="2000" dirty="0">
              <a:solidFill>
                <a:srgbClr val="FF0000"/>
              </a:solidFill>
            </a:endParaRPr>
          </a:p>
          <a:p>
            <a:pPr lvl="0"/>
            <a:r>
              <a:rPr lang="en-US" dirty="0"/>
              <a:t>Techniques to overcome wide patient differences in clinical trials</a:t>
            </a:r>
            <a:br>
              <a:rPr lang="en-US" dirty="0"/>
            </a:br>
            <a:r>
              <a:rPr lang="en-US" sz="2400" dirty="0"/>
              <a:t>-----Each individual’s drug treatment compared to own placebo experience for avoiding </a:t>
            </a:r>
            <a:r>
              <a:rPr lang="en-US" sz="2400" i="1" dirty="0"/>
              <a:t>intra</a:t>
            </a:r>
            <a:r>
              <a:rPr lang="en-US" sz="2400" dirty="0"/>
              <a:t>-patient differences </a:t>
            </a:r>
            <a:r>
              <a:rPr lang="en-US" sz="2000" dirty="0"/>
              <a:t>(Crossover design in clinical trials accomplishes this)</a:t>
            </a:r>
            <a:br>
              <a:rPr lang="en-US" sz="2000" dirty="0"/>
            </a:br>
            <a:br>
              <a:rPr lang="en-US" sz="2000" dirty="0"/>
            </a:br>
            <a:r>
              <a:rPr lang="en-US" sz="2400" dirty="0"/>
              <a:t>-----Author created template to reduce </a:t>
            </a:r>
            <a:r>
              <a:rPr lang="en-US" sz="2400" i="1" dirty="0"/>
              <a:t>inter</a:t>
            </a:r>
            <a:r>
              <a:rPr lang="en-US" sz="2400" dirty="0"/>
              <a:t>-patient differences with “mild” and “severe” groupings (</a:t>
            </a:r>
            <a:r>
              <a:rPr lang="en-US" sz="1800" dirty="0"/>
              <a:t>“Design/Protocol,”  </a:t>
            </a:r>
            <a:r>
              <a:rPr lang="en-US" sz="1800" b="1" i="1" u="sng" dirty="0">
                <a:hlinkClick r:id="rId2"/>
              </a:rPr>
              <a:t>https://apbdrf.org/research/clinical-trial-considerations</a:t>
            </a:r>
            <a:r>
              <a:rPr lang="en-US" sz="1800" b="1" dirty="0"/>
              <a:t> </a:t>
            </a:r>
            <a:r>
              <a:rPr lang="en-US" sz="1800" dirty="0"/>
              <a:t>)   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AD1F3-887F-4D9F-B36F-CF3294049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85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0383A-C2E5-40CB-BB58-311D6872E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Clinical Trials: Primary Endpoints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2203F-3CD2-4C97-9FC0-1FA667BF8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1200" dirty="0"/>
              <a:t>Types of primary endpoints defined by promise of drug  </a:t>
            </a:r>
            <a:br>
              <a:rPr lang="en-US" sz="9600" dirty="0"/>
            </a:br>
            <a:r>
              <a:rPr lang="en-US" sz="8000" dirty="0"/>
              <a:t>---</a:t>
            </a:r>
            <a:r>
              <a:rPr lang="en-US" sz="9600" dirty="0"/>
              <a:t>Functional improvement: Triheptanoin </a:t>
            </a:r>
            <a:r>
              <a:rPr lang="en-US" sz="8000" dirty="0"/>
              <a:t>(</a:t>
            </a:r>
            <a:r>
              <a:rPr lang="en-US" sz="7200" dirty="0"/>
              <a:t>lessens energy deficit</a:t>
            </a:r>
            <a:r>
              <a:rPr lang="en-US" sz="8000" dirty="0"/>
              <a:t>) </a:t>
            </a:r>
            <a:br>
              <a:rPr lang="en-US" sz="8000" dirty="0"/>
            </a:br>
            <a:br>
              <a:rPr lang="en-US" sz="8000" dirty="0"/>
            </a:br>
            <a:r>
              <a:rPr lang="en-US" sz="8000" dirty="0"/>
              <a:t>---</a:t>
            </a:r>
            <a:r>
              <a:rPr lang="en-US" sz="9600" dirty="0"/>
              <a:t>Lifespan extension: Guaiacol </a:t>
            </a:r>
            <a:r>
              <a:rPr lang="en-US" sz="7200" dirty="0"/>
              <a:t>(demonstrated in mouse model</a:t>
            </a:r>
            <a:r>
              <a:rPr lang="en-US" sz="8000" dirty="0"/>
              <a:t>)</a:t>
            </a:r>
          </a:p>
          <a:p>
            <a:pPr marL="0" indent="0">
              <a:buNone/>
            </a:pPr>
            <a:endParaRPr lang="en-US" sz="9600" dirty="0"/>
          </a:p>
          <a:p>
            <a:r>
              <a:rPr lang="en-US" sz="11200" dirty="0"/>
              <a:t>ALS Functional Rating Scale more sensitive in applications than functional Six-minute Walk, Rand Short Health Survey, or Spastic Paraplegia Rating Scale  </a:t>
            </a:r>
            <a:r>
              <a:rPr lang="en-US" sz="9600" dirty="0"/>
              <a:t>( </a:t>
            </a:r>
            <a:r>
              <a:rPr lang="en-US" sz="8000" dirty="0"/>
              <a:t>“Endpoints or Outcome Measures, "under </a:t>
            </a:r>
            <a:r>
              <a:rPr lang="en-US" sz="8000" b="1" i="1" u="sng" dirty="0">
                <a:hlinkClick r:id="rId2"/>
              </a:rPr>
              <a:t>https://apbdrf.org/research/clinical-trial-considerations</a:t>
            </a:r>
            <a:r>
              <a:rPr lang="en-US" sz="8000" dirty="0"/>
              <a:t>)</a:t>
            </a:r>
            <a:br>
              <a:rPr lang="en-US" sz="8000" b="1" i="1" u="sng" dirty="0"/>
            </a:br>
            <a:br>
              <a:rPr lang="en-US" sz="9600" dirty="0"/>
            </a:br>
            <a:endParaRPr lang="en-US" sz="9600" dirty="0"/>
          </a:p>
          <a:p>
            <a:r>
              <a:rPr lang="en-US" sz="11200" dirty="0"/>
              <a:t>Surrogate endpoint for extending lifespan </a:t>
            </a:r>
            <a:r>
              <a:rPr lang="en-US" sz="9600" dirty="0"/>
              <a:t>(</a:t>
            </a:r>
            <a:r>
              <a:rPr lang="en-US" sz="7200" dirty="0"/>
              <a:t>e.g., MRI, blood work, or nervous system test)</a:t>
            </a:r>
            <a:br>
              <a:rPr lang="en-US" sz="8000" dirty="0"/>
            </a:br>
            <a:endParaRPr lang="en-US" sz="8000" dirty="0"/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876FC-23FC-4DF5-AA76-E6B42A905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73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6E478-59B1-40E0-9D00-9080BB64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/>
              <a:t>Clinical Trials: Role of Statistician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36FB9-6099-49DA-8BD6-1E26EE236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Clinical drug success rates for </a:t>
            </a:r>
            <a:r>
              <a:rPr lang="en-US" sz="2400" dirty="0">
                <a:solidFill>
                  <a:srgbClr val="FF0000"/>
                </a:solidFill>
              </a:rPr>
              <a:t>rare diseases </a:t>
            </a:r>
            <a:r>
              <a:rPr lang="en-US" sz="2000" dirty="0"/>
              <a:t>(Bio trade association study)</a:t>
            </a:r>
            <a:br>
              <a:rPr lang="en-US" sz="2000" dirty="0"/>
            </a:br>
            <a:r>
              <a:rPr lang="en-US" sz="2000" dirty="0"/>
              <a:t>1. Seventy-six percent from Phase 1 to Phase 2 </a:t>
            </a:r>
            <a:r>
              <a:rPr lang="en-US" sz="1800" dirty="0"/>
              <a:t>(safety demonstrated)</a:t>
            </a:r>
            <a:br>
              <a:rPr lang="en-US" sz="1800" dirty="0"/>
            </a:br>
            <a:br>
              <a:rPr lang="en-US" sz="1800" dirty="0"/>
            </a:br>
            <a:r>
              <a:rPr lang="en-US" sz="2000" dirty="0"/>
              <a:t>2. Twenty-five percent from Phase 1 to approval </a:t>
            </a:r>
            <a:r>
              <a:rPr lang="en-US" sz="1800" dirty="0"/>
              <a:t>(safety and efficacy demonstrated)</a:t>
            </a:r>
            <a:br>
              <a:rPr lang="en-US" sz="1800" dirty="0"/>
            </a:br>
            <a:r>
              <a:rPr lang="en-US" sz="2000" dirty="0"/>
              <a:t> </a:t>
            </a:r>
            <a:r>
              <a:rPr lang="en-US" sz="1400" dirty="0">
                <a:hlinkClick r:id="rId2"/>
              </a:rPr>
              <a:t>https://www.bio.org/sites/default/files/Clinical%20Development%20Success%20Rates%202006-2015%20-%20BIO,%20Biomedtracker,%20Amplion%202016.pdf</a:t>
            </a:r>
            <a:r>
              <a:rPr lang="en-US" sz="1400" dirty="0"/>
              <a:t> </a:t>
            </a:r>
          </a:p>
          <a:p>
            <a:endParaRPr lang="en-US" sz="2000" dirty="0"/>
          </a:p>
          <a:p>
            <a:r>
              <a:rPr lang="en-US" sz="2000" dirty="0"/>
              <a:t> </a:t>
            </a:r>
            <a:r>
              <a:rPr lang="en-US" sz="2400" dirty="0"/>
              <a:t>Critically important for clinicians and statisticians to closely collaborate on trials  </a:t>
            </a:r>
            <a:br>
              <a:rPr lang="en-US" sz="2000" dirty="0"/>
            </a:br>
            <a:r>
              <a:rPr lang="en-US" sz="2000" dirty="0"/>
              <a:t>   ---Usually done for trial analysis but not for trial design and protocol </a:t>
            </a:r>
            <a:r>
              <a:rPr lang="en-US" sz="1800" dirty="0">
                <a:solidFill>
                  <a:srgbClr val="FF0000"/>
                </a:solidFill>
              </a:rPr>
              <a:t>(small trials especially)</a:t>
            </a:r>
            <a:br>
              <a:rPr lang="en-US" sz="1800" dirty="0"/>
            </a:br>
            <a:r>
              <a:rPr lang="en-US" sz="1600" dirty="0"/>
              <a:t>      See  “Statisticians (role in trials),” </a:t>
            </a:r>
            <a:r>
              <a:rPr lang="en-US" sz="1400" b="1" i="1" u="sng" dirty="0">
                <a:hlinkClick r:id="rId3"/>
              </a:rPr>
              <a:t>https://apbdrf.org/research/clinical-trial-considerations</a:t>
            </a:r>
            <a:r>
              <a:rPr lang="en-US" sz="1400" b="1" dirty="0"/>
              <a:t>  </a:t>
            </a:r>
            <a:r>
              <a:rPr lang="en-US" sz="1600" dirty="0"/>
              <a:t>and</a:t>
            </a:r>
            <a:br>
              <a:rPr lang="en-US" sz="1600" b="1" dirty="0"/>
            </a:br>
            <a:r>
              <a:rPr lang="en-US" sz="1600" b="1" dirty="0"/>
              <a:t>     </a:t>
            </a:r>
            <a:r>
              <a:rPr lang="en-US" sz="1400" b="1" dirty="0">
                <a:hlinkClick r:id="rId4"/>
              </a:rPr>
              <a:t>https://www.urmc.rochester.edu/MediaLibraries/URMCMedia/neurology/documents/McDermott_Clinical-Trials-in-Rare-Diseases-Challenges-in-Design-Analysis-and-Interpretation.pdf</a:t>
            </a:r>
            <a:br>
              <a:rPr lang="en-US" sz="1600" b="1" dirty="0"/>
            </a:br>
            <a:br>
              <a:rPr lang="en-US" sz="2000" b="1" dirty="0"/>
            </a:br>
            <a:r>
              <a:rPr lang="en-US" sz="2000" b="1" dirty="0"/>
              <a:t>   </a:t>
            </a:r>
            <a:r>
              <a:rPr lang="en-US" sz="2000" dirty="0"/>
              <a:t>--- </a:t>
            </a:r>
            <a:r>
              <a:rPr lang="en-US" sz="1800" dirty="0"/>
              <a:t>Early clinician-statistician collaboration especially needed with complex adaptive clinical trials                                                 </a:t>
            </a:r>
            <a:r>
              <a:rPr lang="en-US" sz="1600" dirty="0"/>
              <a:t>See  “Cures Act,” </a:t>
            </a:r>
            <a:r>
              <a:rPr lang="en-US" sz="1600" b="1" i="1" u="sng" dirty="0">
                <a:hlinkClick r:id="rId3"/>
              </a:rPr>
              <a:t>https://apbdrf.org/research/clinical-trial-considerations</a:t>
            </a:r>
            <a:r>
              <a:rPr lang="en-US" sz="1600" b="1" dirty="0"/>
              <a:t> 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CBADA-1D45-4EA2-844E-BA45E1769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55C1-B6BD-4277-AB25-7A710894AF4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00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1702</TotalTime>
  <Words>297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              Statistical Research on APBD </vt:lpstr>
      <vt:lpstr>Agenda </vt:lpstr>
      <vt:lpstr>Introduction</vt:lpstr>
      <vt:lpstr>APBD-AFFLICTIONS</vt:lpstr>
      <vt:lpstr>Misdiagnoses of APBD for MS</vt:lpstr>
      <vt:lpstr>Clinical Trials  </vt:lpstr>
      <vt:lpstr>Clinical Trials: APBD Heterogeneity</vt:lpstr>
      <vt:lpstr>Clinical Trials: Primary Endpoints</vt:lpstr>
      <vt:lpstr>Clinical Trials: Role of Statistician</vt:lpstr>
      <vt:lpstr>Columbia Registry on Early Signs of APBD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Applied to APBD</dc:title>
  <dc:creator>Larry</dc:creator>
  <cp:lastModifiedBy>Larry</cp:lastModifiedBy>
  <cp:revision>454</cp:revision>
  <cp:lastPrinted>2018-07-25T19:54:40Z</cp:lastPrinted>
  <dcterms:created xsi:type="dcterms:W3CDTF">2018-07-24T16:31:03Z</dcterms:created>
  <dcterms:modified xsi:type="dcterms:W3CDTF">2018-10-14T10:53:25Z</dcterms:modified>
</cp:coreProperties>
</file>