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14"/>
  </p:notesMasterIdLst>
  <p:sldIdLst>
    <p:sldId id="257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68" r:id="rId13"/>
  </p:sldIdLst>
  <p:sldSz cx="9144000" cy="6858000" type="screen4x3"/>
  <p:notesSz cx="6858000" cy="9144000"/>
  <p:defaultTextStyle>
    <a:defPPr>
      <a:defRPr lang="he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-1428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/>
      <dgm:spPr/>
      <dgm:t>
        <a:bodyPr/>
        <a:lstStyle/>
        <a:p>
          <a:r>
            <a:rPr lang="en-US" dirty="0" smtClean="0"/>
            <a:t>Is this cell healthy?</a:t>
          </a:r>
          <a:endParaRPr lang="en-US" dirty="0"/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/>
      <dgm:spPr>
        <a:solidFill>
          <a:schemeClr val="bg1"/>
        </a:solidFill>
      </dgm:spPr>
    </dgm:pt>
  </dgm:ptLst>
  <dgm:cxnLst>
    <dgm:cxn modelId="{FC28E4D8-3D7E-4726-AF10-A53F7F81F977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2A65147A-A0B5-40F3-94BD-933139B1A9B0}" type="presOf" srcId="{3E0A2C36-783A-40F0-8738-A3E8368183FD}" destId="{B99A0676-94D1-46D2-84D4-6E012569B21A}" srcOrd="0" destOrd="0" presId="urn:microsoft.com/office/officeart/2005/8/layout/hProcess3"/>
    <dgm:cxn modelId="{0F1EADA1-700B-444F-BC0C-52888960B348}" type="presParOf" srcId="{B99A0676-94D1-46D2-84D4-6E012569B21A}" destId="{9039698A-F7E4-492B-80B7-1F4C336E7570}" srcOrd="0" destOrd="0" presId="urn:microsoft.com/office/officeart/2005/8/layout/hProcess3"/>
    <dgm:cxn modelId="{2835386B-8386-4111-99E4-D89CD9158F28}" type="presParOf" srcId="{B99A0676-94D1-46D2-84D4-6E012569B21A}" destId="{46D61F19-4AAC-40C5-B769-78C652824408}" srcOrd="1" destOrd="0" presId="urn:microsoft.com/office/officeart/2005/8/layout/hProcess3"/>
    <dgm:cxn modelId="{266C7B56-C28F-4359-A49E-C6AC22393140}" type="presParOf" srcId="{46D61F19-4AAC-40C5-B769-78C652824408}" destId="{123DA179-7F69-4E99-BF17-56C1F3630244}" srcOrd="0" destOrd="0" presId="urn:microsoft.com/office/officeart/2005/8/layout/hProcess3"/>
    <dgm:cxn modelId="{2AB79F70-B492-435D-94EE-AC21DF090705}" type="presParOf" srcId="{46D61F19-4AAC-40C5-B769-78C652824408}" destId="{18FF34C4-3D74-49E2-BDA9-A385DD338EEE}" srcOrd="1" destOrd="0" presId="urn:microsoft.com/office/officeart/2005/8/layout/hProcess3"/>
    <dgm:cxn modelId="{EC1FF971-7768-40D8-8589-FA8F358D6823}" type="presParOf" srcId="{18FF34C4-3D74-49E2-BDA9-A385DD338EEE}" destId="{AE0A3F8C-73F1-436E-9CCF-DBB03FF95AEC}" srcOrd="0" destOrd="0" presId="urn:microsoft.com/office/officeart/2005/8/layout/hProcess3"/>
    <dgm:cxn modelId="{46DE58EC-6A82-4D92-90CE-90095B11457F}" type="presParOf" srcId="{18FF34C4-3D74-49E2-BDA9-A385DD338EEE}" destId="{D4FA52FF-7096-447C-A569-C933F542EC91}" srcOrd="1" destOrd="0" presId="urn:microsoft.com/office/officeart/2005/8/layout/hProcess3"/>
    <dgm:cxn modelId="{4CC8662A-3635-40EB-A8CB-23837F36BF7B}" type="presParOf" srcId="{18FF34C4-3D74-49E2-BDA9-A385DD338EEE}" destId="{461F5B29-6A98-4193-B1C9-02B3448653EE}" srcOrd="2" destOrd="0" presId="urn:microsoft.com/office/officeart/2005/8/layout/hProcess3"/>
    <dgm:cxn modelId="{98FC98A9-E4EA-4819-BE41-6C742D3F9BEF}" type="presParOf" srcId="{18FF34C4-3D74-49E2-BDA9-A385DD338EEE}" destId="{6DA664EE-8BD1-4AD8-B2BB-BC58D1F9AB58}" srcOrd="3" destOrd="0" presId="urn:microsoft.com/office/officeart/2005/8/layout/hProcess3"/>
    <dgm:cxn modelId="{3011C4C1-8535-4660-8821-56907D58351B}" type="presParOf" srcId="{46D61F19-4AAC-40C5-B769-78C652824408}" destId="{2853D746-B287-4B43-B8D7-335D293841DE}" srcOrd="2" destOrd="0" presId="urn:microsoft.com/office/officeart/2005/8/layout/hProcess3"/>
    <dgm:cxn modelId="{7726D0E3-A962-422A-ACA1-D5F65A61DA7D}" type="presParOf" srcId="{46D61F19-4AAC-40C5-B769-78C652824408}" destId="{0FE2DEFD-541C-4D7F-B426-89A8A69E50F4}" srcOrd="3" destOrd="0" presId="urn:microsoft.com/office/officeart/2005/8/layout/hProcess3"/>
    <dgm:cxn modelId="{3F5D8ED1-648F-4920-88DB-1A51D2539B6B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/>
      <dgm:spPr/>
      <dgm:t>
        <a:bodyPr/>
        <a:lstStyle/>
        <a:p>
          <a:r>
            <a:rPr lang="en-US" dirty="0" smtClean="0"/>
            <a:t>Is this cell sick?</a:t>
          </a:r>
          <a:endParaRPr lang="en-US" dirty="0"/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/>
      <dgm:spPr>
        <a:solidFill>
          <a:schemeClr val="bg1"/>
        </a:solidFill>
      </dgm:spPr>
    </dgm:pt>
  </dgm:ptLst>
  <dgm:cxnLst>
    <dgm:cxn modelId="{CABC4E7C-F5E6-417A-9631-04A803AE1826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7E19DE8B-D1D8-4549-A01F-061F66F76A01}" type="presOf" srcId="{3E0A2C36-783A-40F0-8738-A3E8368183FD}" destId="{B99A0676-94D1-46D2-84D4-6E012569B21A}" srcOrd="0" destOrd="0" presId="urn:microsoft.com/office/officeart/2005/8/layout/hProcess3"/>
    <dgm:cxn modelId="{3769BBCB-C437-4436-B79E-B534111F28F8}" type="presParOf" srcId="{B99A0676-94D1-46D2-84D4-6E012569B21A}" destId="{9039698A-F7E4-492B-80B7-1F4C336E7570}" srcOrd="0" destOrd="0" presId="urn:microsoft.com/office/officeart/2005/8/layout/hProcess3"/>
    <dgm:cxn modelId="{0B897333-4EB7-4B63-BB8B-B42CBD0FF630}" type="presParOf" srcId="{B99A0676-94D1-46D2-84D4-6E012569B21A}" destId="{46D61F19-4AAC-40C5-B769-78C652824408}" srcOrd="1" destOrd="0" presId="urn:microsoft.com/office/officeart/2005/8/layout/hProcess3"/>
    <dgm:cxn modelId="{6253B92C-EC9F-44D4-84F1-4B1842EDE123}" type="presParOf" srcId="{46D61F19-4AAC-40C5-B769-78C652824408}" destId="{123DA179-7F69-4E99-BF17-56C1F3630244}" srcOrd="0" destOrd="0" presId="urn:microsoft.com/office/officeart/2005/8/layout/hProcess3"/>
    <dgm:cxn modelId="{D2B6149F-A1DB-4E1C-8FFF-E9E1E190BFDC}" type="presParOf" srcId="{46D61F19-4AAC-40C5-B769-78C652824408}" destId="{18FF34C4-3D74-49E2-BDA9-A385DD338EEE}" srcOrd="1" destOrd="0" presId="urn:microsoft.com/office/officeart/2005/8/layout/hProcess3"/>
    <dgm:cxn modelId="{DDEC350D-704B-4CCA-8683-1C3BE658D480}" type="presParOf" srcId="{18FF34C4-3D74-49E2-BDA9-A385DD338EEE}" destId="{AE0A3F8C-73F1-436E-9CCF-DBB03FF95AEC}" srcOrd="0" destOrd="0" presId="urn:microsoft.com/office/officeart/2005/8/layout/hProcess3"/>
    <dgm:cxn modelId="{9E97B8BF-1193-47A1-8A46-5AEE0DAEDE20}" type="presParOf" srcId="{18FF34C4-3D74-49E2-BDA9-A385DD338EEE}" destId="{D4FA52FF-7096-447C-A569-C933F542EC91}" srcOrd="1" destOrd="0" presId="urn:microsoft.com/office/officeart/2005/8/layout/hProcess3"/>
    <dgm:cxn modelId="{9A16D30C-4C46-4B45-A4DA-5C5D77350FAB}" type="presParOf" srcId="{18FF34C4-3D74-49E2-BDA9-A385DD338EEE}" destId="{461F5B29-6A98-4193-B1C9-02B3448653EE}" srcOrd="2" destOrd="0" presId="urn:microsoft.com/office/officeart/2005/8/layout/hProcess3"/>
    <dgm:cxn modelId="{4016DD17-5F7A-4BA2-8660-1DEC7B62701A}" type="presParOf" srcId="{18FF34C4-3D74-49E2-BDA9-A385DD338EEE}" destId="{6DA664EE-8BD1-4AD8-B2BB-BC58D1F9AB58}" srcOrd="3" destOrd="0" presId="urn:microsoft.com/office/officeart/2005/8/layout/hProcess3"/>
    <dgm:cxn modelId="{3DA8327E-B8D4-4BB1-BD75-7A9EB7E7A803}" type="presParOf" srcId="{46D61F19-4AAC-40C5-B769-78C652824408}" destId="{2853D746-B287-4B43-B8D7-335D293841DE}" srcOrd="2" destOrd="0" presId="urn:microsoft.com/office/officeart/2005/8/layout/hProcess3"/>
    <dgm:cxn modelId="{1F48337E-4191-42EF-BD25-DD8F2D549581}" type="presParOf" srcId="{46D61F19-4AAC-40C5-B769-78C652824408}" destId="{0FE2DEFD-541C-4D7F-B426-89A8A69E50F4}" srcOrd="3" destOrd="0" presId="urn:microsoft.com/office/officeart/2005/8/layout/hProcess3"/>
    <dgm:cxn modelId="{D1050EA4-25B9-419F-BF29-C8A61EB5F286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E0A2C36-783A-40F0-8738-A3E8368183FD}" type="doc">
      <dgm:prSet loTypeId="urn:microsoft.com/office/officeart/2005/8/layout/hProcess3" loCatId="process" qsTypeId="urn:microsoft.com/office/officeart/2005/8/quickstyle/simple1" qsCatId="simple" csTypeId="urn:microsoft.com/office/officeart/2005/8/colors/accent1_2" csCatId="accent1" phldr="1"/>
      <dgm:spPr/>
    </dgm:pt>
    <dgm:pt modelId="{05F801D2-776C-49E6-9970-F4B8961B5B2F}">
      <dgm:prSet phldrT="[Text]" custT="1"/>
      <dgm:spPr/>
      <dgm:t>
        <a:bodyPr/>
        <a:lstStyle/>
        <a:p>
          <a:r>
            <a:rPr lang="en-US" sz="4400" b="1" dirty="0" smtClean="0">
              <a:latin typeface="Arial" panose="020B0604020202020204" pitchFamily="34" charset="0"/>
              <a:cs typeface="Arial" panose="020B0604020202020204" pitchFamily="34" charset="0"/>
            </a:rPr>
            <a:t>Drug Screening</a:t>
          </a:r>
          <a:endParaRPr lang="en-US" sz="44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1AD224-B6FC-441B-848A-D1632573352C}" type="parTrans" cxnId="{76827BF4-1CE9-4F0C-BAE0-9E990E3991D8}">
      <dgm:prSet/>
      <dgm:spPr/>
      <dgm:t>
        <a:bodyPr/>
        <a:lstStyle/>
        <a:p>
          <a:endParaRPr lang="en-US"/>
        </a:p>
      </dgm:t>
    </dgm:pt>
    <dgm:pt modelId="{A8A8F537-92CF-4060-9160-66C8B54C7DCA}" type="sibTrans" cxnId="{76827BF4-1CE9-4F0C-BAE0-9E990E3991D8}">
      <dgm:prSet/>
      <dgm:spPr/>
      <dgm:t>
        <a:bodyPr/>
        <a:lstStyle/>
        <a:p>
          <a:endParaRPr lang="en-US"/>
        </a:p>
      </dgm:t>
    </dgm:pt>
    <dgm:pt modelId="{B99A0676-94D1-46D2-84D4-6E012569B21A}" type="pres">
      <dgm:prSet presAssocID="{3E0A2C36-783A-40F0-8738-A3E8368183FD}" presName="Name0" presStyleCnt="0">
        <dgm:presLayoutVars>
          <dgm:dir/>
          <dgm:animLvl val="lvl"/>
          <dgm:resizeHandles val="exact"/>
        </dgm:presLayoutVars>
      </dgm:prSet>
      <dgm:spPr/>
    </dgm:pt>
    <dgm:pt modelId="{9039698A-F7E4-492B-80B7-1F4C336E7570}" type="pres">
      <dgm:prSet presAssocID="{3E0A2C36-783A-40F0-8738-A3E8368183FD}" presName="dummy" presStyleCnt="0"/>
      <dgm:spPr/>
    </dgm:pt>
    <dgm:pt modelId="{46D61F19-4AAC-40C5-B769-78C652824408}" type="pres">
      <dgm:prSet presAssocID="{3E0A2C36-783A-40F0-8738-A3E8368183FD}" presName="linH" presStyleCnt="0"/>
      <dgm:spPr/>
    </dgm:pt>
    <dgm:pt modelId="{123DA179-7F69-4E99-BF17-56C1F3630244}" type="pres">
      <dgm:prSet presAssocID="{3E0A2C36-783A-40F0-8738-A3E8368183FD}" presName="padding1" presStyleCnt="0"/>
      <dgm:spPr/>
    </dgm:pt>
    <dgm:pt modelId="{18FF34C4-3D74-49E2-BDA9-A385DD338EEE}" type="pres">
      <dgm:prSet presAssocID="{05F801D2-776C-49E6-9970-F4B8961B5B2F}" presName="linV" presStyleCnt="0"/>
      <dgm:spPr/>
    </dgm:pt>
    <dgm:pt modelId="{AE0A3F8C-73F1-436E-9CCF-DBB03FF95AEC}" type="pres">
      <dgm:prSet presAssocID="{05F801D2-776C-49E6-9970-F4B8961B5B2F}" presName="spVertical1" presStyleCnt="0"/>
      <dgm:spPr/>
    </dgm:pt>
    <dgm:pt modelId="{D4FA52FF-7096-447C-A569-C933F542EC91}" type="pres">
      <dgm:prSet presAssocID="{05F801D2-776C-49E6-9970-F4B8961B5B2F}" presName="parTx" presStyleLbl="revTx" presStyleIdx="0" presStyleCnt="1" custLinFactY="53984" custLinFactNeighborX="-8331" custLinFactNeighborY="1000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61F5B29-6A98-4193-B1C9-02B3448653EE}" type="pres">
      <dgm:prSet presAssocID="{05F801D2-776C-49E6-9970-F4B8961B5B2F}" presName="spVertical2" presStyleCnt="0"/>
      <dgm:spPr/>
    </dgm:pt>
    <dgm:pt modelId="{6DA664EE-8BD1-4AD8-B2BB-BC58D1F9AB58}" type="pres">
      <dgm:prSet presAssocID="{05F801D2-776C-49E6-9970-F4B8961B5B2F}" presName="spVertical3" presStyleCnt="0"/>
      <dgm:spPr/>
    </dgm:pt>
    <dgm:pt modelId="{2853D746-B287-4B43-B8D7-335D293841DE}" type="pres">
      <dgm:prSet presAssocID="{3E0A2C36-783A-40F0-8738-A3E8368183FD}" presName="padding2" presStyleCnt="0"/>
      <dgm:spPr/>
    </dgm:pt>
    <dgm:pt modelId="{0FE2DEFD-541C-4D7F-B426-89A8A69E50F4}" type="pres">
      <dgm:prSet presAssocID="{3E0A2C36-783A-40F0-8738-A3E8368183FD}" presName="negArrow" presStyleCnt="0"/>
      <dgm:spPr/>
    </dgm:pt>
    <dgm:pt modelId="{8E5A8BC0-0DF2-4A0F-B075-61EB55CAA495}" type="pres">
      <dgm:prSet presAssocID="{3E0A2C36-783A-40F0-8738-A3E8368183FD}" presName="backgroundArrow" presStyleLbl="node1" presStyleIdx="0" presStyleCnt="1" custScaleY="207780"/>
      <dgm:spPr>
        <a:solidFill>
          <a:schemeClr val="bg1"/>
        </a:solidFill>
      </dgm:spPr>
    </dgm:pt>
  </dgm:ptLst>
  <dgm:cxnLst>
    <dgm:cxn modelId="{162022D2-543B-47A5-93C0-EE739D01C8B7}" type="presOf" srcId="{05F801D2-776C-49E6-9970-F4B8961B5B2F}" destId="{D4FA52FF-7096-447C-A569-C933F542EC91}" srcOrd="0" destOrd="0" presId="urn:microsoft.com/office/officeart/2005/8/layout/hProcess3"/>
    <dgm:cxn modelId="{76827BF4-1CE9-4F0C-BAE0-9E990E3991D8}" srcId="{3E0A2C36-783A-40F0-8738-A3E8368183FD}" destId="{05F801D2-776C-49E6-9970-F4B8961B5B2F}" srcOrd="0" destOrd="0" parTransId="{161AD224-B6FC-441B-848A-D1632573352C}" sibTransId="{A8A8F537-92CF-4060-9160-66C8B54C7DCA}"/>
    <dgm:cxn modelId="{1B10103F-B0A6-4472-A888-19A2BED4C0A2}" type="presOf" srcId="{3E0A2C36-783A-40F0-8738-A3E8368183FD}" destId="{B99A0676-94D1-46D2-84D4-6E012569B21A}" srcOrd="0" destOrd="0" presId="urn:microsoft.com/office/officeart/2005/8/layout/hProcess3"/>
    <dgm:cxn modelId="{4885A1A5-DF54-4971-A8D3-7613C11BB597}" type="presParOf" srcId="{B99A0676-94D1-46D2-84D4-6E012569B21A}" destId="{9039698A-F7E4-492B-80B7-1F4C336E7570}" srcOrd="0" destOrd="0" presId="urn:microsoft.com/office/officeart/2005/8/layout/hProcess3"/>
    <dgm:cxn modelId="{1D3723B3-6B41-4E98-B93F-2FE7B3D6217D}" type="presParOf" srcId="{B99A0676-94D1-46D2-84D4-6E012569B21A}" destId="{46D61F19-4AAC-40C5-B769-78C652824408}" srcOrd="1" destOrd="0" presId="urn:microsoft.com/office/officeart/2005/8/layout/hProcess3"/>
    <dgm:cxn modelId="{D94BEAFE-C4FF-41F7-9958-C8DA6028653F}" type="presParOf" srcId="{46D61F19-4AAC-40C5-B769-78C652824408}" destId="{123DA179-7F69-4E99-BF17-56C1F3630244}" srcOrd="0" destOrd="0" presId="urn:microsoft.com/office/officeart/2005/8/layout/hProcess3"/>
    <dgm:cxn modelId="{81302F78-DFE3-4EBA-BB3E-4BB694641C9D}" type="presParOf" srcId="{46D61F19-4AAC-40C5-B769-78C652824408}" destId="{18FF34C4-3D74-49E2-BDA9-A385DD338EEE}" srcOrd="1" destOrd="0" presId="urn:microsoft.com/office/officeart/2005/8/layout/hProcess3"/>
    <dgm:cxn modelId="{CC151200-F07C-4CB8-A167-2141A29A5638}" type="presParOf" srcId="{18FF34C4-3D74-49E2-BDA9-A385DD338EEE}" destId="{AE0A3F8C-73F1-436E-9CCF-DBB03FF95AEC}" srcOrd="0" destOrd="0" presId="urn:microsoft.com/office/officeart/2005/8/layout/hProcess3"/>
    <dgm:cxn modelId="{3938856D-609C-4DE6-BEA0-F1FEE68288C9}" type="presParOf" srcId="{18FF34C4-3D74-49E2-BDA9-A385DD338EEE}" destId="{D4FA52FF-7096-447C-A569-C933F542EC91}" srcOrd="1" destOrd="0" presId="urn:microsoft.com/office/officeart/2005/8/layout/hProcess3"/>
    <dgm:cxn modelId="{A7BB8B3B-DAE9-4000-A2DA-47D8A8713BC2}" type="presParOf" srcId="{18FF34C4-3D74-49E2-BDA9-A385DD338EEE}" destId="{461F5B29-6A98-4193-B1C9-02B3448653EE}" srcOrd="2" destOrd="0" presId="urn:microsoft.com/office/officeart/2005/8/layout/hProcess3"/>
    <dgm:cxn modelId="{F9B558B6-1CD0-4B05-AC9E-1B60E19B7228}" type="presParOf" srcId="{18FF34C4-3D74-49E2-BDA9-A385DD338EEE}" destId="{6DA664EE-8BD1-4AD8-B2BB-BC58D1F9AB58}" srcOrd="3" destOrd="0" presId="urn:microsoft.com/office/officeart/2005/8/layout/hProcess3"/>
    <dgm:cxn modelId="{B766782E-36EF-46DE-B4F0-F5C2ED2626FD}" type="presParOf" srcId="{46D61F19-4AAC-40C5-B769-78C652824408}" destId="{2853D746-B287-4B43-B8D7-335D293841DE}" srcOrd="2" destOrd="0" presId="urn:microsoft.com/office/officeart/2005/8/layout/hProcess3"/>
    <dgm:cxn modelId="{19F4D8DA-D979-47AD-B3CD-EC2EB54F8257}" type="presParOf" srcId="{46D61F19-4AAC-40C5-B769-78C652824408}" destId="{0FE2DEFD-541C-4D7F-B426-89A8A69E50F4}" srcOrd="3" destOrd="0" presId="urn:microsoft.com/office/officeart/2005/8/layout/hProcess3"/>
    <dgm:cxn modelId="{E2B05067-8E87-4D99-9FAD-26FF1F8BD8D3}" type="presParOf" srcId="{46D61F19-4AAC-40C5-B769-78C652824408}" destId="{8E5A8BC0-0DF2-4A0F-B075-61EB55CAA495}" srcOrd="4" destOrd="0" presId="urn:microsoft.com/office/officeart/2005/8/layout/hProcess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A8BC0-0DF2-4A0F-B075-61EB55CAA495}">
      <dsp:nvSpPr>
        <dsp:cNvPr id="0" name=""/>
        <dsp:cNvSpPr/>
      </dsp:nvSpPr>
      <dsp:spPr>
        <a:xfrm>
          <a:off x="0" y="304809"/>
          <a:ext cx="3935760" cy="2376000"/>
        </a:xfrm>
        <a:prstGeom prst="rightArrow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A52FF-7096-447C-A569-C933F542EC91}">
      <dsp:nvSpPr>
        <dsp:cNvPr id="0" name=""/>
        <dsp:cNvSpPr/>
      </dsp:nvSpPr>
      <dsp:spPr>
        <a:xfrm>
          <a:off x="317474" y="898809"/>
          <a:ext cx="3224709" cy="1188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35280" rIns="0" bIns="335280" numCol="1" spcCol="1270" anchor="ctr" anchorCtr="0">
          <a:noAutofit/>
        </a:bodyPr>
        <a:lstStyle/>
        <a:p>
          <a:pPr lvl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300" kern="1200" dirty="0" smtClean="0"/>
            <a:t>Is this cell healthy?</a:t>
          </a:r>
          <a:endParaRPr lang="en-US" sz="3300" kern="1200" dirty="0"/>
        </a:p>
      </dsp:txBody>
      <dsp:txXfrm>
        <a:off x="317474" y="898809"/>
        <a:ext cx="3224709" cy="1188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A8BC0-0DF2-4A0F-B075-61EB55CAA495}">
      <dsp:nvSpPr>
        <dsp:cNvPr id="0" name=""/>
        <dsp:cNvSpPr/>
      </dsp:nvSpPr>
      <dsp:spPr>
        <a:xfrm>
          <a:off x="0" y="36143"/>
          <a:ext cx="3419780" cy="2520000"/>
        </a:xfrm>
        <a:prstGeom prst="rightArrow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A52FF-7096-447C-A569-C933F542EC91}">
      <dsp:nvSpPr>
        <dsp:cNvPr id="0" name=""/>
        <dsp:cNvSpPr/>
      </dsp:nvSpPr>
      <dsp:spPr>
        <a:xfrm>
          <a:off x="275853" y="666143"/>
          <a:ext cx="2801948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355600" rIns="0" bIns="355600" numCol="1" spcCol="1270" anchor="ctr" anchorCtr="0">
          <a:noAutofit/>
        </a:bodyPr>
        <a:lstStyle/>
        <a:p>
          <a:pPr lvl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/>
            <a:t>Is this cell sick?</a:t>
          </a:r>
          <a:endParaRPr lang="en-US" sz="3500" kern="1200" dirty="0"/>
        </a:p>
      </dsp:txBody>
      <dsp:txXfrm>
        <a:off x="275853" y="666143"/>
        <a:ext cx="2801948" cy="126000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E5A8BC0-0DF2-4A0F-B075-61EB55CAA495}">
      <dsp:nvSpPr>
        <dsp:cNvPr id="0" name=""/>
        <dsp:cNvSpPr/>
      </dsp:nvSpPr>
      <dsp:spPr>
        <a:xfrm>
          <a:off x="0" y="39278"/>
          <a:ext cx="4320480" cy="5236055"/>
        </a:xfrm>
        <a:prstGeom prst="rightArrow">
          <a:avLst/>
        </a:prstGeom>
        <a:solidFill>
          <a:schemeClr val="bg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FA52FF-7096-447C-A569-C933F542EC91}">
      <dsp:nvSpPr>
        <dsp:cNvPr id="0" name=""/>
        <dsp:cNvSpPr/>
      </dsp:nvSpPr>
      <dsp:spPr>
        <a:xfrm>
          <a:off x="53596" y="1979476"/>
          <a:ext cx="3539924" cy="126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447040" rIns="0" bIns="4470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Drug Screening</a:t>
          </a:r>
          <a:endParaRPr lang="en-US" sz="44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3596" y="1979476"/>
        <a:ext cx="3539924" cy="126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3">
  <dgm:title val=""/>
  <dgm:desc val=""/>
  <dgm:catLst>
    <dgm:cat type="process" pri="6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 chOrder="t">
    <dgm:varLst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dummy" refType="w"/>
      <dgm:constr type="h" for="ch" forName="dummy" refType="h"/>
      <dgm:constr type="h" for="ch" forName="dummy" refType="w" refFor="ch" refForName="dummy" op="lte" fact="0.4"/>
      <dgm:constr type="ctrX" for="ch" forName="dummy" refType="w" fact="0.5"/>
      <dgm:constr type="ctrY" for="ch" forName="dummy" refType="h" fact="0.5"/>
      <dgm:constr type="w" for="ch" forName="linH" refType="w"/>
      <dgm:constr type="h" for="ch" forName="linH" refType="h"/>
      <dgm:constr type="ctrX" for="ch" forName="linH" refType="w" fact="0.5"/>
      <dgm:constr type="ctrY" for="ch" forName="linH" refType="h" fact="0.5"/>
      <dgm:constr type="userP" for="ch" forName="linH" refType="h" refFor="ch" refForName="dummy" fact="0.25"/>
      <dgm:constr type="userT" for="des" forName="parTx" refType="w" refFor="ch" refForName="dummy" fact="0.2"/>
    </dgm:constrLst>
    <dgm:ruleLst/>
    <dgm:layoutNode name="dummy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linH">
      <dgm:choose name="Name1">
        <dgm:if name="Name2" func="var" arg="dir" op="equ" val="norm">
          <dgm:alg type="lin">
            <dgm:param type="linDir" val="fromL"/>
            <dgm:param type="nodeVertAlign" val="t"/>
          </dgm:alg>
        </dgm:if>
        <dgm:else name="Name3">
          <dgm:alg type="lin">
            <dgm:param type="linDir" val="fromR"/>
            <dgm:param type="nodeVertAlign" val="t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primFontSz" for="des" forName="parTx" val="65"/>
        <dgm:constr type="primFontSz" for="des" forName="desTx" refType="primFontSz" refFor="des" refForName="parTx" op="equ"/>
        <dgm:constr type="h" for="des" forName="parTx" refType="primFontSz" refFor="des" refForName="parTx"/>
        <dgm:constr type="h" for="des" forName="desTx" refType="primFontSz" refFor="des" refForName="parTx" fact="0.5"/>
        <dgm:constr type="h" for="des" forName="parTx" op="equ"/>
        <dgm:constr type="h" for="des" forName="desTx" op="equ"/>
        <dgm:constr type="h" for="ch" forName="backgroundArrow" refType="primFontSz" refFor="des" refForName="parTx" fact="2"/>
        <dgm:constr type="h" for="ch" forName="backgroundArrow" refType="h" refFor="des" refForName="parTx" op="lte" fact="2"/>
        <dgm:constr type="h" for="ch" forName="backgroundArrow" refType="h" refFor="des" refForName="parTx" op="gte" fact="2"/>
        <dgm:constr type="h" for="des" forName="spVertical1" refType="primFontSz" refFor="des" refForName="parTx" fact="0.5"/>
        <dgm:constr type="h" for="des" forName="spVertical1" refType="h" refFor="des" refForName="parTx" op="lte" fact="0.5"/>
        <dgm:constr type="h" for="des" forName="spVertical1" refType="h" refFor="des" refForName="parTx" op="gte" fact="0.5"/>
        <dgm:constr type="h" for="des" forName="spVertical2" refType="primFontSz" refFor="des" refForName="parTx" fact="0.5"/>
        <dgm:constr type="h" for="des" forName="spVertical2" refType="h" refFor="des" refForName="parTx" op="lte" fact="0.5"/>
        <dgm:constr type="h" for="des" forName="spVertical2" refType="h" refFor="des" refForName="parTx" op="gte" fact="0.5"/>
        <dgm:constr type="h" for="des" forName="spVertical3" refType="primFontSz" refFor="des" refForName="parTx" fact="-0.4"/>
        <dgm:constr type="h" for="des" forName="spVertical3" refType="h" refFor="des" refForName="parTx" op="lte" fact="-0.4"/>
        <dgm:constr type="h" for="des" forName="spVertical3" refType="h" refFor="des" refForName="parTx" op="gte" fact="-0.4"/>
        <dgm:constr type="w" for="ch" forName="backgroundArrow" refType="w"/>
        <dgm:constr type="w" for="ch" forName="negArrow" refType="w" fact="-1"/>
        <dgm:constr type="w" for="ch" forName="linV" refType="w"/>
        <dgm:constr type="w" for="ch" forName="space" refType="w" refFor="ch" refForName="linV" fact="0.2"/>
        <dgm:constr type="w" for="ch" forName="padding1" refType="w" fact="0.08"/>
        <dgm:constr type="userP"/>
        <dgm:constr type="w" for="ch" forName="padding2" refType="userP"/>
      </dgm:constrLst>
      <dgm:ruleLst>
        <dgm:rule type="w" for="ch" forName="linV" val="0" fact="NaN" max="NaN"/>
        <dgm:rule type="primFontSz" for="des" forName="parTx" val="5" fact="NaN" max="NaN"/>
      </dgm:ruleLst>
      <dgm:layoutNode name="padding1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forEach name="Name4" axis="ch" ptType="node">
        <dgm:layoutNode name="linV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spVertical1" refType="w"/>
            <dgm:constr type="w" for="ch" forName="parTx" refType="w"/>
            <dgm:constr type="w" for="ch" forName="spVertical2" refType="w"/>
            <dgm:constr type="w" for="ch" forName="spVertical3" refType="w"/>
            <dgm:constr type="w" for="ch" forName="desTx" refType="w"/>
          </dgm:constrLst>
          <dgm:ruleLst/>
          <dgm:layoutNode name="spVertical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parTx" styleLbl="revTx">
            <dgm:varLst>
              <dgm:chMax val="0"/>
              <dgm:chPref val="0"/>
              <dgm:bulletEnabled val="1"/>
            </dgm:varLst>
            <dgm:choose name="Name5">
              <dgm:if name="Name6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">
                <dgm:alg type="tx">
                  <dgm:param type="parTxLTRAlign" val="ctr"/>
                  <dgm:param type="parTxRTLAlign" val="ct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hoose name="Name8">
              <dgm:if name="Name9" func="var" arg="dir" op="equ" val="norm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if>
              <dgm:else name="Name10">
                <dgm:constrLst>
                  <dgm:constr type="userT"/>
                  <dgm:constr type="h" refType="userT" op="lte"/>
                  <dgm:constr type="tMarg" refType="primFontSz" fact="0.8"/>
                  <dgm:constr type="bMarg" refType="tMarg"/>
                  <dgm:constr type="lMarg"/>
                  <dgm:constr type="rMarg"/>
                </dgm:constrLst>
              </dgm:else>
            </dgm:choose>
            <dgm:ruleLst>
              <dgm:rule type="h" val="INF" fact="NaN" max="NaN"/>
            </dgm:ruleLst>
          </dgm:layoutNode>
          <dgm:layoutNode name="spVertical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pVertical3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Name11">
            <dgm:if name="Name12" axis="ch" ptType="node" func="cnt" op="gte" val="1">
              <dgm:layoutNode name="desTx" styleLbl="revTx">
                <dgm:varLst>
                  <dgm:bulletEnabled val="1"/>
                </dgm:varLst>
                <dgm:alg type="tx">
                  <dgm:param type="stBulletLvl" val="1"/>
                </dgm:alg>
                <dgm:shape xmlns:r="http://schemas.openxmlformats.org/officeDocument/2006/relationships" type="rect" r:blip="">
                  <dgm:adjLst/>
                </dgm:shape>
                <dgm:presOf axis="des" ptType="node"/>
                <dgm:constrLst>
                  <dgm:constr type="tMarg"/>
                  <dgm:constr type="bMarg"/>
                  <dgm:constr type="rMarg"/>
                  <dgm:constr type="lMarg"/>
                </dgm:constrLst>
                <dgm:ruleLst>
                  <dgm:rule type="h" val="INF" fact="NaN" max="NaN"/>
                </dgm:ruleLst>
              </dgm:layoutNode>
            </dgm:if>
            <dgm:else name="Name13"/>
          </dgm:choose>
        </dgm:layoutNod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  <dgm:layoutNode name="padding2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negArrow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backgroundArrow" styleLbl="node1">
        <dgm:alg type="sp"/>
        <dgm:choose name="Name15">
          <dgm:if name="Name16" func="var" arg="dir" op="equ" val="norm">
            <dgm:shape xmlns:r="http://schemas.openxmlformats.org/officeDocument/2006/relationships" type="rightArrow" r:blip="">
              <dgm:adjLst/>
            </dgm:shape>
          </dgm:if>
          <dgm:else name="Name17">
            <dgm:shape xmlns:r="http://schemas.openxmlformats.org/officeDocument/2006/relationships" type="leftArrow" r:blip="">
              <dgm:adjLst/>
            </dgm:shape>
          </dgm:else>
        </dgm:choose>
        <dgm:presOf/>
        <dgm:constrLst/>
        <dgm:ruleLst/>
      </dgm:layoutNod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52AA5727-F3B8-4747-A531-9A4C5D0159F7}" type="datetimeFigureOut">
              <a:rPr lang="he-IL" smtClean="0"/>
              <a:t>ב'/כסלו/תשע"ז</a:t>
            </a:fld>
            <a:endParaRPr lang="he-I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e-I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he-I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2469AEF1-AF8B-4A22-88B2-674178AABAD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25321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B77E06-CB2E-4916-B4F3-5F408E0D02CB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765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A22EE51D-76BE-4DEA-B395-C176E4648F91}" type="datetimeFigureOut">
              <a:rPr lang="en-US" smtClean="0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fontAlgn="base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fld id="{6E415316-DA63-4AEF-935B-6C9CCB2AFDF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6552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7438E1-117D-44FB-AC24-B79D899BA877}" type="datetimeFigureOut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ב'/כסלו/תשע"ז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F22AC9-109E-4E4D-92F9-530E51D9A3A2}" type="slidenum">
              <a:rPr lang="he-IL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he-IL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27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2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D5499D38-564F-41E2-905A-7044BBE0BDEF}" type="datetimeFigureOut">
              <a:rPr lang="en-US" smtClean="0"/>
              <a:pPr>
                <a:defRPr/>
              </a:pPr>
              <a:t>12/2/2016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Calibri"/>
                <a:cs typeface="+mn-cs"/>
              </a:defRPr>
            </a:lvl1pPr>
          </a:lstStyle>
          <a:p>
            <a:pPr>
              <a:defRPr/>
            </a:pPr>
            <a:fld id="{9EF80E35-D3DE-49EE-8CC7-1342F54B3FD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74327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80" r:id="rId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emf"/><Relationship Id="rId3" Type="http://schemas.openxmlformats.org/officeDocument/2006/relationships/image" Target="../media/image25.emf"/><Relationship Id="rId7" Type="http://schemas.openxmlformats.org/officeDocument/2006/relationships/image" Target="../media/image29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emf"/><Relationship Id="rId11" Type="http://schemas.openxmlformats.org/officeDocument/2006/relationships/image" Target="../media/image33.emf"/><Relationship Id="rId5" Type="http://schemas.openxmlformats.org/officeDocument/2006/relationships/image" Target="../media/image27.emf"/><Relationship Id="rId10" Type="http://schemas.openxmlformats.org/officeDocument/2006/relationships/image" Target="../media/image32.emf"/><Relationship Id="rId4" Type="http://schemas.openxmlformats.org/officeDocument/2006/relationships/image" Target="../media/image26.emf"/><Relationship Id="rId9" Type="http://schemas.openxmlformats.org/officeDocument/2006/relationships/image" Target="../media/image3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13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1.xml"/><Relationship Id="rId12" Type="http://schemas.openxmlformats.org/officeDocument/2006/relationships/diagramData" Target="../diagrams/data2.xml"/><Relationship Id="rId17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6" Type="http://schemas.microsoft.com/office/2007/relationships/diagramDrawing" Target="../diagrams/drawing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11" Type="http://schemas.microsoft.com/office/2007/relationships/diagramDrawing" Target="../diagrams/drawing1.xml"/><Relationship Id="rId5" Type="http://schemas.openxmlformats.org/officeDocument/2006/relationships/image" Target="../media/image13.jpg"/><Relationship Id="rId15" Type="http://schemas.openxmlformats.org/officeDocument/2006/relationships/diagramColors" Target="../diagrams/colors2.xml"/><Relationship Id="rId10" Type="http://schemas.openxmlformats.org/officeDocument/2006/relationships/diagramColors" Target="../diagrams/colors1.xml"/><Relationship Id="rId4" Type="http://schemas.openxmlformats.org/officeDocument/2006/relationships/image" Target="../media/image35.jpg"/><Relationship Id="rId9" Type="http://schemas.openxmlformats.org/officeDocument/2006/relationships/diagramQuickStyle" Target="../diagrams/quickStyle1.xml"/><Relationship Id="rId1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image" Target="../media/image37.jpg"/><Relationship Id="rId7" Type="http://schemas.openxmlformats.org/officeDocument/2006/relationships/image" Target="../media/image34.png"/><Relationship Id="rId12" Type="http://schemas.microsoft.com/office/2007/relationships/diagramDrawing" Target="../diagrams/drawing3.xml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11" Type="http://schemas.openxmlformats.org/officeDocument/2006/relationships/diagramColors" Target="../diagrams/colors3.xml"/><Relationship Id="rId5" Type="http://schemas.openxmlformats.org/officeDocument/2006/relationships/image" Target="../media/image35.jpg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2.jpg"/><Relationship Id="rId9" Type="http://schemas.openxmlformats.org/officeDocument/2006/relationships/diagramLayout" Target="../diagrams/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66775" y="983734"/>
            <a:ext cx="7477125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A biobank of APBD patient skin fibroblasts</a:t>
            </a:r>
            <a:endParaRPr lang="he-IL" sz="4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003630" y="2971800"/>
            <a:ext cx="15664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Or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</a:rPr>
              <a:t>Kakhlon</a:t>
            </a:r>
            <a:endParaRPr lang="he-IL" sz="2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78924" y="6211670"/>
            <a:ext cx="68579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APBDRF 12th Annual Scientific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Advisory Board Meeting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NYC December </a:t>
            </a:r>
            <a:r>
              <a:rPr lang="en-U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5-6, 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ea typeface="Arial Unicode MS" pitchFamily="34" charset="-128"/>
                <a:cs typeface="Arial" pitchFamily="34" charset="0"/>
              </a:rPr>
              <a:t>2016 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ea typeface="Arial Unicode MS" pitchFamily="34" charset="-12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97257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/>
          <p:nvPr/>
        </p:nvGrpSpPr>
        <p:grpSpPr>
          <a:xfrm>
            <a:off x="899592" y="1340768"/>
            <a:ext cx="7548372" cy="4899184"/>
            <a:chOff x="899592" y="1340768"/>
            <a:chExt cx="7548372" cy="4899184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9592" y="1340768"/>
              <a:ext cx="7548372" cy="489918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 useBgFill="1">
          <p:nvSpPr>
            <p:cNvPr id="2" name="Rectangle 1"/>
            <p:cNvSpPr/>
            <p:nvPr/>
          </p:nvSpPr>
          <p:spPr>
            <a:xfrm>
              <a:off x="899592" y="1340768"/>
              <a:ext cx="4536504" cy="136815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" name="Title 2"/>
          <p:cNvSpPr txBox="1">
            <a:spLocks/>
          </p:cNvSpPr>
          <p:nvPr/>
        </p:nvSpPr>
        <p:spPr bwMode="auto">
          <a:xfrm>
            <a:off x="467544" y="-861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 does High Content Screening work?</a:t>
            </a:r>
            <a:endParaRPr lang="en-US" sz="3200" dirty="0"/>
          </a:p>
        </p:txBody>
      </p:sp>
      <p:sp>
        <p:nvSpPr>
          <p:cNvPr id="7" name="Title 2"/>
          <p:cNvSpPr txBox="1">
            <a:spLocks/>
          </p:cNvSpPr>
          <p:nvPr/>
        </p:nvSpPr>
        <p:spPr bwMode="auto">
          <a:xfrm>
            <a:off x="467544" y="1134382"/>
            <a:ext cx="4968552" cy="1574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Polyglucosans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but also: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Cell shape, Membrane, Nucleus, ER, Lysosomes, Golgi, Mitochondria, Vesicles, Cellular Proteins, Calcium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34131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97959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116632"/>
            <a:ext cx="9144000" cy="49006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prstClr val="black"/>
                </a:solidFill>
              </a:rPr>
              <a:t>Multiparameter Analysis: Hits affect not only PG.</a:t>
            </a:r>
          </a:p>
          <a:p>
            <a:r>
              <a:rPr lang="en-US" sz="2000" b="1" dirty="0" smtClean="0">
                <a:solidFill>
                  <a:prstClr val="black"/>
                </a:solidFill>
              </a:rPr>
              <a:t>Test the global effect of hits (here shown: Nucleus, Cell, Lysosomes, Mitochondria)</a:t>
            </a:r>
            <a:endParaRPr lang="he-IL" sz="2000" b="1" dirty="0">
              <a:solidFill>
                <a:prstClr val="black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496" y="5347082"/>
            <a:ext cx="74888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i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n-US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route</a:t>
            </a:r>
            <a:r>
              <a:rPr lang="en-U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to personalized </a:t>
            </a:r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medicine: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Testing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the effects of hits on numerous cellular phenotypes in cells derived from several </a:t>
            </a: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patients with several diseases.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 smtClean="0">
                <a:latin typeface="Arial" panose="020B0604020202020204" pitchFamily="34" charset="0"/>
                <a:cs typeface="Arial" panose="020B0604020202020204" pitchFamily="34" charset="0"/>
              </a:rPr>
              <a:t>What is unique to APBD in comparison to other neurodegenerative diseases? to other storage diseases?</a:t>
            </a:r>
          </a:p>
          <a:p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" y="1385780"/>
            <a:ext cx="9171146" cy="2907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35496" y="4407198"/>
            <a:ext cx="12907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latin typeface="Arial" charset="0"/>
                <a:cs typeface="Arial" charset="0"/>
              </a:rPr>
              <a:t>Eddy </a:t>
            </a:r>
            <a:r>
              <a:rPr lang="en-US" sz="1200" b="1" dirty="0" err="1" smtClean="0">
                <a:latin typeface="Arial" charset="0"/>
                <a:cs typeface="Arial" charset="0"/>
              </a:rPr>
              <a:t>Pichinuk</a:t>
            </a:r>
            <a:endParaRPr lang="en-US" sz="1200" b="1" dirty="0"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latin typeface="Arial" charset="0"/>
                <a:cs typeface="Arial" charset="0"/>
              </a:rPr>
              <a:t>Miguel Weil</a:t>
            </a:r>
          </a:p>
        </p:txBody>
      </p:sp>
    </p:spTree>
    <p:extLst>
      <p:ext uri="{BB962C8B-B14F-4D97-AF65-F5344CB8AC3E}">
        <p14:creationId xmlns:p14="http://schemas.microsoft.com/office/powerpoint/2010/main" val="789122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0" y="2924944"/>
            <a:ext cx="9144000" cy="3933056"/>
            <a:chOff x="0" y="2924944"/>
            <a:chExt cx="9144000" cy="4428184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2924944"/>
              <a:ext cx="9144000" cy="4428184"/>
            </a:xfrm>
            <a:prstGeom prst="rect">
              <a:avLst/>
            </a:prstGeom>
          </p:spPr>
        </p:pic>
        <p:pic>
          <p:nvPicPr>
            <p:cNvPr id="6147" name="Picture 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5616" y="7067378"/>
              <a:ext cx="7704856" cy="2857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" name="Rectangle 4"/>
          <p:cNvSpPr/>
          <p:nvPr/>
        </p:nvSpPr>
        <p:spPr>
          <a:xfrm rot="16200000">
            <a:off x="-1628759" y="4645066"/>
            <a:ext cx="39672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control-normalized </a:t>
            </a:r>
            <a:r>
              <a:rPr lang="en-US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phenoscores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7202388" y="3232026"/>
            <a:ext cx="432048" cy="216024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6876256" y="3340038"/>
            <a:ext cx="326132" cy="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021049" y="3145744"/>
            <a:ext cx="9412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unique</a:t>
            </a:r>
            <a:endParaRPr lang="en-US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-108520" y="1196752"/>
            <a:ext cx="9144000" cy="490066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algn="ctr" defTabSz="914400" rtl="1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b="1" dirty="0" smtClean="0">
                <a:solidFill>
                  <a:schemeClr val="bg1"/>
                </a:solidFill>
              </a:rPr>
              <a:t>Demonstration of uniqueness</a:t>
            </a:r>
            <a:endParaRPr lang="he-IL" sz="2000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0" y="2362111"/>
            <a:ext cx="1290738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 smtClean="0">
                <a:solidFill>
                  <a:prstClr val="white"/>
                </a:solidFill>
                <a:latin typeface="Arial" charset="0"/>
                <a:cs typeface="Arial" charset="0"/>
              </a:rPr>
              <a:t>Eddy </a:t>
            </a:r>
            <a:r>
              <a:rPr lang="en-US" sz="1200" b="1" dirty="0" err="1" smtClean="0">
                <a:solidFill>
                  <a:prstClr val="white"/>
                </a:solidFill>
                <a:latin typeface="Arial" charset="0"/>
                <a:cs typeface="Arial" charset="0"/>
              </a:rPr>
              <a:t>Pichinuk</a:t>
            </a:r>
            <a:endParaRPr lang="en-US" sz="1200" b="1" dirty="0">
              <a:solidFill>
                <a:prstClr val="white"/>
              </a:solidFill>
              <a:latin typeface="Arial" charset="0"/>
              <a:cs typeface="Arial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200" b="1" dirty="0">
                <a:solidFill>
                  <a:prstClr val="white"/>
                </a:solidFill>
                <a:latin typeface="Arial" charset="0"/>
                <a:cs typeface="Arial" charset="0"/>
              </a:rPr>
              <a:t>Miguel Weil</a:t>
            </a:r>
          </a:p>
        </p:txBody>
      </p:sp>
    </p:spTree>
    <p:extLst>
      <p:ext uri="{BB962C8B-B14F-4D97-AF65-F5344CB8AC3E}">
        <p14:creationId xmlns:p14="http://schemas.microsoft.com/office/powerpoint/2010/main" val="2529675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016407" y="1863270"/>
            <a:ext cx="512759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Ca channel blocker verapamil reinstated </a:t>
            </a:r>
            <a:r>
              <a:rPr lang="en-US" dirty="0">
                <a:solidFill>
                  <a:schemeClr val="bg1"/>
                </a:solidFill>
              </a:rPr>
              <a:t>intracellular Ca</a:t>
            </a:r>
            <a:r>
              <a:rPr lang="en-US" baseline="30000" dirty="0">
                <a:solidFill>
                  <a:schemeClr val="bg1"/>
                </a:solidFill>
              </a:rPr>
              <a:t>+2 </a:t>
            </a:r>
            <a:r>
              <a:rPr lang="en-US" dirty="0" smtClean="0">
                <a:solidFill>
                  <a:schemeClr val="bg1"/>
                </a:solidFill>
              </a:rPr>
              <a:t>, </a:t>
            </a:r>
            <a:r>
              <a:rPr lang="en-US" dirty="0">
                <a:solidFill>
                  <a:schemeClr val="bg1"/>
                </a:solidFill>
              </a:rPr>
              <a:t>ROS </a:t>
            </a:r>
            <a:r>
              <a:rPr lang="en-US" dirty="0" smtClean="0">
                <a:solidFill>
                  <a:schemeClr val="bg1"/>
                </a:solidFill>
              </a:rPr>
              <a:t>production </a:t>
            </a:r>
            <a:r>
              <a:rPr lang="en-US" dirty="0">
                <a:solidFill>
                  <a:schemeClr val="bg1"/>
                </a:solidFill>
              </a:rPr>
              <a:t>and </a:t>
            </a:r>
            <a:r>
              <a:rPr lang="en-US" dirty="0" smtClean="0">
                <a:solidFill>
                  <a:schemeClr val="bg1"/>
                </a:solidFill>
              </a:rPr>
              <a:t>ΔΨ</a:t>
            </a:r>
            <a:r>
              <a:rPr lang="en-US" baseline="-25000" dirty="0" smtClean="0">
                <a:solidFill>
                  <a:schemeClr val="bg1"/>
                </a:solidFill>
              </a:rPr>
              <a:t>m</a:t>
            </a:r>
            <a:r>
              <a:rPr lang="en-US" dirty="0" smtClean="0">
                <a:solidFill>
                  <a:schemeClr val="bg1"/>
                </a:solidFill>
              </a:rPr>
              <a:t> to the normal phenotype. The Western blot shows a dramatic increase in KO in the levels of the CACNB1 calcium channel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-14747" y="-69896"/>
            <a:ext cx="914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>
                <a:solidFill>
                  <a:schemeClr val="bg1"/>
                </a:solidFill>
              </a:rPr>
              <a:t>Etiology is not always related to known disease gene: Reversible Ca</a:t>
            </a:r>
            <a:r>
              <a:rPr lang="en-US" b="1" u="sng" baseline="30000" dirty="0" smtClean="0">
                <a:solidFill>
                  <a:schemeClr val="bg1"/>
                </a:solidFill>
              </a:rPr>
              <a:t>+2</a:t>
            </a:r>
            <a:r>
              <a:rPr lang="en-US" b="1" u="sng" dirty="0" smtClean="0">
                <a:solidFill>
                  <a:schemeClr val="bg1"/>
                </a:solidFill>
              </a:rPr>
              <a:t> accumulation and damage in GAA KO myotubes</a:t>
            </a:r>
            <a:endParaRPr lang="en-US" b="1" u="sng" dirty="0">
              <a:solidFill>
                <a:schemeClr val="bg1"/>
              </a:solidFill>
            </a:endParaRPr>
          </a:p>
        </p:txBody>
      </p:sp>
      <p:pic>
        <p:nvPicPr>
          <p:cNvPr id="4" name="Picture 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4452" y="558727"/>
            <a:ext cx="2133600" cy="1304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58" y="558727"/>
            <a:ext cx="3952494" cy="3858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42" y="4623435"/>
            <a:ext cx="4246245" cy="2234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3287" y="5680138"/>
            <a:ext cx="4701159" cy="117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7" name="Straight Connector 6"/>
          <p:cNvCxnSpPr/>
          <p:nvPr/>
        </p:nvCxnSpPr>
        <p:spPr>
          <a:xfrm>
            <a:off x="31958" y="4495800"/>
            <a:ext cx="9112042" cy="0"/>
          </a:xfrm>
          <a:prstGeom prst="line">
            <a:avLst/>
          </a:prstGeom>
          <a:ln w="412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4368285" y="4563070"/>
            <a:ext cx="47757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Intracellular Ca was reduced in muscle fibers from GAA KO mice injected with verapamil. However, autophagy was not affected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 Box 14"/>
          <p:cNvSpPr txBox="1">
            <a:spLocks noChangeArrowheads="1"/>
          </p:cNvSpPr>
          <p:nvPr/>
        </p:nvSpPr>
        <p:spPr bwMode="auto">
          <a:xfrm>
            <a:off x="7858003" y="4126056"/>
            <a:ext cx="16105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Lim et al (2015)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7953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885243" y="318470"/>
            <a:ext cx="425875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>
                <a:solidFill>
                  <a:schemeClr val="bg1"/>
                </a:solidFill>
              </a:rPr>
              <a:t>Molecular </a:t>
            </a:r>
            <a:r>
              <a:rPr lang="en-US" dirty="0">
                <a:solidFill>
                  <a:schemeClr val="bg1"/>
                </a:solidFill>
              </a:rPr>
              <a:t>functions were attributed to 152 of the 551 genes </a:t>
            </a:r>
            <a:r>
              <a:rPr lang="en-US" dirty="0" smtClean="0">
                <a:solidFill>
                  <a:schemeClr val="bg1"/>
                </a:solidFill>
              </a:rPr>
              <a:t>upregulated </a:t>
            </a:r>
            <a:r>
              <a:rPr lang="en-US" dirty="0">
                <a:solidFill>
                  <a:schemeClr val="bg1"/>
                </a:solidFill>
              </a:rPr>
              <a:t>in the KO </a:t>
            </a:r>
            <a:r>
              <a:rPr lang="en-US" dirty="0" smtClean="0">
                <a:solidFill>
                  <a:schemeClr val="bg1"/>
                </a:solidFill>
              </a:rPr>
              <a:t>GAA using mRNA-seq. </a:t>
            </a:r>
            <a:r>
              <a:rPr lang="en-US" dirty="0">
                <a:solidFill>
                  <a:schemeClr val="bg1"/>
                </a:solidFill>
              </a:rPr>
              <a:t>A large number (40) of the genes upregulated in KO muscle codes for proteins that </a:t>
            </a:r>
            <a:r>
              <a:rPr lang="en-US" dirty="0" smtClean="0">
                <a:solidFill>
                  <a:schemeClr val="bg1"/>
                </a:solidFill>
              </a:rPr>
              <a:t>govern </a:t>
            </a:r>
            <a:r>
              <a:rPr lang="en-US" dirty="0">
                <a:solidFill>
                  <a:schemeClr val="bg1"/>
                </a:solidFill>
              </a:rPr>
              <a:t>the levels of cellular </a:t>
            </a:r>
            <a:r>
              <a:rPr lang="en-US" dirty="0" smtClean="0">
                <a:solidFill>
                  <a:schemeClr val="bg1"/>
                </a:solidFill>
              </a:rPr>
              <a:t>calcium.</a:t>
            </a:r>
          </a:p>
          <a:p>
            <a:pPr algn="just"/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3" name="Picture 18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" y="282426"/>
            <a:ext cx="4870002" cy="61596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6" descr="logoHadassa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 Box 14"/>
          <p:cNvSpPr txBox="1">
            <a:spLocks noChangeArrowheads="1"/>
          </p:cNvSpPr>
          <p:nvPr/>
        </p:nvSpPr>
        <p:spPr bwMode="auto">
          <a:xfrm>
            <a:off x="4917667" y="6180489"/>
            <a:ext cx="16105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GB" sz="1100" b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Lim et al (2015)</a:t>
            </a:r>
            <a:r>
              <a:rPr lang="en-GB" sz="1100" b="1" i="1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rPr>
              <a:t> </a:t>
            </a:r>
            <a:endParaRPr lang="en-US" sz="1100" b="1" i="1" dirty="0">
              <a:solidFill>
                <a:prstClr val="white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587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6" descr="logoHadassa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20"/>
          <p:cNvGrpSpPr/>
          <p:nvPr/>
        </p:nvGrpSpPr>
        <p:grpSpPr>
          <a:xfrm>
            <a:off x="2853954" y="908720"/>
            <a:ext cx="3374230" cy="2995110"/>
            <a:chOff x="1629818" y="836712"/>
            <a:chExt cx="3374230" cy="2995110"/>
          </a:xfrm>
        </p:grpSpPr>
        <p:pic>
          <p:nvPicPr>
            <p:cNvPr id="1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98016" y="836712"/>
              <a:ext cx="3306032" cy="27482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Text Box 14"/>
            <p:cNvSpPr txBox="1">
              <a:spLocks noChangeArrowheads="1"/>
            </p:cNvSpPr>
            <p:nvPr/>
          </p:nvSpPr>
          <p:spPr bwMode="auto">
            <a:xfrm>
              <a:off x="1629818" y="3570212"/>
              <a:ext cx="2063338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GB" sz="1100" b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Stern &amp; Goldblum (2014)</a:t>
              </a:r>
              <a:r>
                <a:rPr lang="en-GB" sz="1100" b="1" i="1" dirty="0" smtClean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Arial" pitchFamily="34" charset="0"/>
                  <a:cs typeface="Arial" pitchFamily="34" charset="0"/>
                </a:rPr>
                <a:t> </a:t>
              </a:r>
              <a:endParaRPr lang="en-US" sz="1100" b="1" i="1" dirty="0">
                <a:solidFill>
                  <a:prstClr val="white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3" name="Title 1"/>
          <p:cNvSpPr txBox="1">
            <a:spLocks/>
          </p:cNvSpPr>
          <p:nvPr/>
        </p:nvSpPr>
        <p:spPr>
          <a:xfrm>
            <a:off x="131699" y="44624"/>
            <a:ext cx="8686797" cy="11430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Classification: 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multiparametric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phenoscores</a:t>
            </a:r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(machine learning) to predict, given a certain cell, whether it’s sick or healthy.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908" y="4653136"/>
            <a:ext cx="1905000" cy="1981200"/>
          </a:xfrm>
          <a:prstGeom prst="rect">
            <a:avLst/>
          </a:prstGeom>
        </p:spPr>
      </p:pic>
      <p:sp>
        <p:nvSpPr>
          <p:cNvPr id="24" name="Title 1"/>
          <p:cNvSpPr txBox="1">
            <a:spLocks/>
          </p:cNvSpPr>
          <p:nvPr/>
        </p:nvSpPr>
        <p:spPr>
          <a:xfrm>
            <a:off x="263166" y="3429000"/>
            <a:ext cx="2224484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cell is sick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Down Arrow 24"/>
          <p:cNvSpPr/>
          <p:nvPr/>
        </p:nvSpPr>
        <p:spPr>
          <a:xfrm>
            <a:off x="1123380" y="3933056"/>
            <a:ext cx="504056" cy="6480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1816" y="4648076"/>
            <a:ext cx="2052828" cy="1833860"/>
          </a:xfrm>
          <a:prstGeom prst="rect">
            <a:avLst/>
          </a:prstGeom>
        </p:spPr>
      </p:pic>
      <p:sp>
        <p:nvSpPr>
          <p:cNvPr id="26" name="Title 1"/>
          <p:cNvSpPr txBox="1">
            <a:spLocks/>
          </p:cNvSpPr>
          <p:nvPr/>
        </p:nvSpPr>
        <p:spPr>
          <a:xfrm>
            <a:off x="6451972" y="3429000"/>
            <a:ext cx="2512516" cy="57150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cell is healthy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own Arrow 26"/>
          <p:cNvSpPr/>
          <p:nvPr/>
        </p:nvSpPr>
        <p:spPr>
          <a:xfrm>
            <a:off x="7456202" y="3933056"/>
            <a:ext cx="504056" cy="648072"/>
          </a:xfrm>
          <a:prstGeom prst="down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916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ounded Rectangle 21"/>
          <p:cNvSpPr/>
          <p:nvPr/>
        </p:nvSpPr>
        <p:spPr>
          <a:xfrm>
            <a:off x="251520" y="260648"/>
            <a:ext cx="3024336" cy="6192688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pic>
        <p:nvPicPr>
          <p:cNvPr id="2" name="Picture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891" y="822642"/>
            <a:ext cx="1073150" cy="1073150"/>
          </a:xfrm>
          <a:prstGeom prst="rect">
            <a:avLst/>
          </a:prstGeom>
        </p:spPr>
      </p:pic>
      <p:pic>
        <p:nvPicPr>
          <p:cNvPr id="3" name="Picture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1761" y="822642"/>
            <a:ext cx="1073150" cy="1073150"/>
          </a:xfrm>
          <a:prstGeom prst="rect">
            <a:avLst/>
          </a:prstGeom>
        </p:spPr>
      </p:pic>
      <p:pic>
        <p:nvPicPr>
          <p:cNvPr id="4" name="Picture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2396" y="1965007"/>
            <a:ext cx="1073150" cy="1073150"/>
          </a:xfrm>
          <a:prstGeom prst="rect">
            <a:avLst/>
          </a:prstGeom>
        </p:spPr>
      </p:pic>
      <p:pic>
        <p:nvPicPr>
          <p:cNvPr id="5" name="Picture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541" y="1964372"/>
            <a:ext cx="1073150" cy="1073150"/>
          </a:xfrm>
          <a:prstGeom prst="rect">
            <a:avLst/>
          </a:prstGeom>
        </p:spPr>
      </p:pic>
      <p:pic>
        <p:nvPicPr>
          <p:cNvPr id="6" name="Picture 5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831" y="5471477"/>
            <a:ext cx="708025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966" y="5368607"/>
            <a:ext cx="653415" cy="871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1958271" y="4221797"/>
            <a:ext cx="1071880" cy="1071880"/>
            <a:chOff x="3657601" y="64404"/>
            <a:chExt cx="3306013" cy="3306013"/>
          </a:xfrm>
        </p:grpSpPr>
        <p:pic>
          <p:nvPicPr>
            <p:cNvPr id="20" name="Picture 19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7601" y="64404"/>
              <a:ext cx="3306013" cy="3306013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3834676" y="1297804"/>
              <a:ext cx="1066800" cy="12954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7811" y="4226877"/>
            <a:ext cx="1085850" cy="1085850"/>
            <a:chOff x="0" y="0"/>
            <a:chExt cx="3348949" cy="3348949"/>
          </a:xfrm>
        </p:grpSpPr>
        <p:pic>
          <p:nvPicPr>
            <p:cNvPr id="18" name="Picture 17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3348949" cy="3348949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76200" y="1221603"/>
              <a:ext cx="609600" cy="72390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</p:grpSp>
      <p:pic>
        <p:nvPicPr>
          <p:cNvPr id="10" name="Picture 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51" y="3094037"/>
            <a:ext cx="1073150" cy="1073150"/>
          </a:xfrm>
          <a:prstGeom prst="rect">
            <a:avLst/>
          </a:prstGeom>
        </p:spPr>
      </p:pic>
      <p:pic>
        <p:nvPicPr>
          <p:cNvPr id="11" name="Picture 1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9541" y="3093402"/>
            <a:ext cx="1073150" cy="1073150"/>
          </a:xfrm>
          <a:prstGeom prst="rect">
            <a:avLst/>
          </a:prstGeom>
        </p:spPr>
      </p:pic>
      <p:sp>
        <p:nvSpPr>
          <p:cNvPr id="12" name="Text Box 2"/>
          <p:cNvSpPr txBox="1">
            <a:spLocks noChangeArrowheads="1"/>
          </p:cNvSpPr>
          <p:nvPr/>
        </p:nvSpPr>
        <p:spPr bwMode="auto">
          <a:xfrm>
            <a:off x="445066" y="1248727"/>
            <a:ext cx="35496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Lyso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3" name="Text Box 2"/>
          <p:cNvSpPr txBox="1">
            <a:spLocks noChangeArrowheads="1"/>
          </p:cNvSpPr>
          <p:nvPr/>
        </p:nvSpPr>
        <p:spPr bwMode="auto">
          <a:xfrm>
            <a:off x="505391" y="2350452"/>
            <a:ext cx="28829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ER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395536" y="3517582"/>
            <a:ext cx="37973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Cytos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5" name="Text Box 2"/>
          <p:cNvSpPr txBox="1">
            <a:spLocks noChangeArrowheads="1"/>
          </p:cNvSpPr>
          <p:nvPr/>
        </p:nvSpPr>
        <p:spPr bwMode="auto">
          <a:xfrm>
            <a:off x="443796" y="4649787"/>
            <a:ext cx="35496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Mito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6" name="Text Box 2"/>
          <p:cNvSpPr txBox="1">
            <a:spLocks noChangeArrowheads="1"/>
          </p:cNvSpPr>
          <p:nvPr/>
        </p:nvSpPr>
        <p:spPr bwMode="auto">
          <a:xfrm>
            <a:off x="1124516" y="622617"/>
            <a:ext cx="570230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Pompe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17" name="Text Box 2"/>
          <p:cNvSpPr txBox="1">
            <a:spLocks noChangeArrowheads="1"/>
          </p:cNvSpPr>
          <p:nvPr/>
        </p:nvSpPr>
        <p:spPr bwMode="auto">
          <a:xfrm>
            <a:off x="2306886" y="617537"/>
            <a:ext cx="357505" cy="200025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0" tIns="0" rIns="0" bIns="0" anchor="t" anchorCtr="0">
            <a:no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1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mbria" panose="02040503050406030204" pitchFamily="18" charset="0"/>
                <a:cs typeface="Cambria" panose="02040503050406030204" pitchFamily="18" charset="0"/>
              </a:rPr>
              <a:t>WT</a:t>
            </a:r>
            <a:endParaRPr lang="en-US" sz="1100">
              <a:solidFill>
                <a:srgbClr val="000000"/>
              </a:solidFill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</p:txBody>
      </p:sp>
      <p:sp>
        <p:nvSpPr>
          <p:cNvPr id="23" name="Title 1"/>
          <p:cNvSpPr txBox="1">
            <a:spLocks/>
          </p:cNvSpPr>
          <p:nvPr/>
        </p:nvSpPr>
        <p:spPr>
          <a:xfrm>
            <a:off x="3529727" y="1052736"/>
            <a:ext cx="5241015" cy="2160240"/>
          </a:xfrm>
          <a:prstGeom prst="rect">
            <a:avLst/>
          </a:prstGeom>
        </p:spPr>
        <p:txBody>
          <a:bodyPr>
            <a:noAutofit/>
          </a:bodyPr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l"/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Demonstrating 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classification: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Multiparametric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cellular parameters in </a:t>
            </a:r>
            <a:r>
              <a:rPr lang="en-US" sz="2000" b="1" dirty="0" err="1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myotubes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derived from </a:t>
            </a:r>
            <a:r>
              <a:rPr lang="en-US" sz="2000" b="1" dirty="0" err="1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Pompe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Disease modeling (GAA</a:t>
            </a:r>
            <a:r>
              <a:rPr lang="en-US" sz="2000" b="1" baseline="30000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-/-</a:t>
            </a:r>
            <a:r>
              <a:rPr lang="en-US" sz="2000" b="1" dirty="0" smtClean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n-US" sz="2000" b="1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 WT mice.  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45805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ounded Rectangle 33"/>
          <p:cNvSpPr/>
          <p:nvPr/>
        </p:nvSpPr>
        <p:spPr>
          <a:xfrm>
            <a:off x="35496" y="29445"/>
            <a:ext cx="8136904" cy="6828555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he-IL"/>
          </a:p>
        </p:txBody>
      </p:sp>
      <p:grpSp>
        <p:nvGrpSpPr>
          <p:cNvPr id="2" name="Group 1"/>
          <p:cNvGrpSpPr/>
          <p:nvPr/>
        </p:nvGrpSpPr>
        <p:grpSpPr>
          <a:xfrm>
            <a:off x="323528" y="404664"/>
            <a:ext cx="3024503" cy="1998346"/>
            <a:chOff x="0" y="0"/>
            <a:chExt cx="9452956" cy="6246320"/>
          </a:xfrm>
        </p:grpSpPr>
        <p:pic>
          <p:nvPicPr>
            <p:cNvPr id="3" name="Picture 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8333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4" name="Picture 3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688525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5" name="Picture 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19904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4758991" y="0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25788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8" name="Picture 7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7737197" y="8626"/>
              <a:ext cx="1447140" cy="594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9" name="Rectangle 8"/>
            <p:cNvSpPr/>
            <p:nvPr/>
          </p:nvSpPr>
          <p:spPr>
            <a:xfrm>
              <a:off x="75833" y="5457278"/>
              <a:ext cx="9144000" cy="609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he-IL"/>
            </a:p>
          </p:txBody>
        </p:sp>
        <p:sp>
          <p:nvSpPr>
            <p:cNvPr id="10" name="TextBox 3"/>
            <p:cNvSpPr txBox="1"/>
            <p:nvPr/>
          </p:nvSpPr>
          <p:spPr>
            <a:xfrm rot="19383024">
              <a:off x="0" y="5587287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 rot="19383024">
              <a:off x="745152" y="5485330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2" name="TextBox 12"/>
            <p:cNvSpPr txBox="1"/>
            <p:nvPr/>
          </p:nvSpPr>
          <p:spPr>
            <a:xfrm rot="19383024">
              <a:off x="1523936" y="55875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3" name="TextBox 13"/>
            <p:cNvSpPr txBox="1"/>
            <p:nvPr/>
          </p:nvSpPr>
          <p:spPr>
            <a:xfrm rot="19383024">
              <a:off x="2269085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 rot="19383024">
              <a:off x="3073113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5" name="TextBox 15"/>
            <p:cNvSpPr txBox="1"/>
            <p:nvPr/>
          </p:nvSpPr>
          <p:spPr>
            <a:xfrm rot="19383024">
              <a:off x="3852691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6" name="TextBox 16"/>
            <p:cNvSpPr txBox="1"/>
            <p:nvPr/>
          </p:nvSpPr>
          <p:spPr>
            <a:xfrm rot="19383024">
              <a:off x="4631468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7" name="TextBox 17"/>
            <p:cNvSpPr txBox="1"/>
            <p:nvPr/>
          </p:nvSpPr>
          <p:spPr>
            <a:xfrm rot="19383024">
              <a:off x="5376621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 rot="19383024">
              <a:off x="6095739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 rot="19383024">
              <a:off x="6875313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0" name="TextBox 20"/>
            <p:cNvSpPr txBox="1"/>
            <p:nvPr/>
          </p:nvSpPr>
          <p:spPr>
            <a:xfrm rot="19383024">
              <a:off x="7654097" y="5587308"/>
              <a:ext cx="151606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Pompe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 rot="19383024">
              <a:off x="8399249" y="5485136"/>
              <a:ext cx="1053707" cy="65881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WT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2" name="TextBox 5"/>
            <p:cNvSpPr txBox="1"/>
            <p:nvPr/>
          </p:nvSpPr>
          <p:spPr>
            <a:xfrm>
              <a:off x="100149" y="1924100"/>
              <a:ext cx="404506" cy="2285999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count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1627406" y="1394186"/>
              <a:ext cx="389647" cy="2843610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Mean lysosomal area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3123390" y="1038464"/>
              <a:ext cx="333424" cy="2804592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Total lysosomal area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4647171" y="1038464"/>
              <a:ext cx="351407" cy="3534172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mean intensity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6198754" y="966340"/>
              <a:ext cx="388994" cy="3044758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form factor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7722538" y="516330"/>
              <a:ext cx="359224" cy="4193986"/>
            </a:xfrm>
            <a:prstGeom prst="rect">
              <a:avLst/>
            </a:prstGeom>
            <a:solidFill>
              <a:schemeClr val="bg1"/>
            </a:solidFill>
          </p:spPr>
          <p:txBody>
            <a:bodyPr vert="vert270" wrap="none" lIns="0" tIns="0" rIns="0" bIns="0" rtlCol="0">
              <a:noAutofit/>
            </a:bodyPr>
            <a:lstStyle/>
            <a:p>
              <a:pPr>
                <a:spcAft>
                  <a:spcPts val="0"/>
                </a:spcAft>
              </a:pPr>
              <a:r>
                <a:rPr lang="en-US" sz="800" kern="1200">
                  <a:solidFill>
                    <a:srgbClr val="000000"/>
                  </a:solidFill>
                  <a:effectLst/>
                  <a:latin typeface="Cambria" panose="02040503050406030204" pitchFamily="18" charset="0"/>
                  <a:ea typeface="MS Mincho" panose="02020609040205080304" pitchFamily="49" charset="-128"/>
                  <a:cs typeface="Arial" panose="020B0604020202020204" pitchFamily="34" charset="0"/>
                </a:rPr>
                <a:t>Lysosomal integrated intensity</a:t>
              </a:r>
              <a:endParaRPr lang="en-US" sz="1200">
                <a:effectLst/>
                <a:latin typeface="Times New Roman" panose="02020603050405020304" pitchFamily="18" charset="0"/>
                <a:ea typeface="MS Mincho" panose="02020609040205080304" pitchFamily="49" charset="-128"/>
              </a:endParaRPr>
            </a:p>
          </p:txBody>
        </p:sp>
      </p:grpSp>
      <p:pic>
        <p:nvPicPr>
          <p:cNvPr id="28" name="Picture 2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809" y="427313"/>
            <a:ext cx="2713990" cy="202311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Picture 28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159" y="2623095"/>
            <a:ext cx="3295650" cy="2057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Picture 29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2708920"/>
            <a:ext cx="3303905" cy="202374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Picture 30"/>
          <p:cNvPicPr/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756" y="4775954"/>
            <a:ext cx="2767330" cy="2035810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Rectangle 31"/>
          <p:cNvSpPr/>
          <p:nvPr/>
        </p:nvSpPr>
        <p:spPr>
          <a:xfrm>
            <a:off x="3419872" y="4725144"/>
            <a:ext cx="4572000" cy="20036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Analysing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such a very large amount of data (28 parameters), we are able to predict with 85% confidence whether a given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myotube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 is PD or WT </a:t>
            </a:r>
            <a:r>
              <a:rPr lang="en-US" b="1" dirty="0" err="1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myotube</a:t>
            </a:r>
            <a:r>
              <a:rPr lang="en-US" b="1" dirty="0" smtClean="0">
                <a:solidFill>
                  <a:srgbClr val="000000"/>
                </a:solidFill>
                <a:latin typeface="Arial" panose="020B0604020202020204" pitchFamily="34" charset="0"/>
                <a:ea typeface="Cambria" panose="02040503050406030204" pitchFamily="18" charset="0"/>
                <a:cs typeface="Arial" panose="020B0604020202020204" pitchFamily="34" charset="0"/>
              </a:rPr>
              <a:t>. Accuracy increases as more data are analyzed.</a:t>
            </a:r>
            <a:endParaRPr lang="en-US" sz="2800" dirty="0">
              <a:solidFill>
                <a:srgbClr val="000000"/>
              </a:solidFill>
              <a:effectLst/>
              <a:latin typeface="Arial" panose="020B0604020202020204" pitchFamily="34" charset="0"/>
              <a:ea typeface="Cambria" panose="02040503050406030204" pitchFamily="18" charset="0"/>
              <a:cs typeface="Arial" panose="020B0604020202020204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1218097" y="73485"/>
            <a:ext cx="12599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Lysosomes</a:t>
            </a:r>
            <a:endParaRPr lang="he-IL" dirty="0"/>
          </a:p>
        </p:txBody>
      </p:sp>
      <p:sp>
        <p:nvSpPr>
          <p:cNvPr id="35" name="Rectangle 34"/>
          <p:cNvSpPr/>
          <p:nvPr/>
        </p:nvSpPr>
        <p:spPr>
          <a:xfrm>
            <a:off x="3936725" y="81579"/>
            <a:ext cx="5517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Cell</a:t>
            </a:r>
            <a:endParaRPr lang="he-IL" dirty="0"/>
          </a:p>
        </p:txBody>
      </p:sp>
      <p:sp>
        <p:nvSpPr>
          <p:cNvPr id="36" name="Rectangle 35"/>
          <p:cNvSpPr/>
          <p:nvPr/>
        </p:nvSpPr>
        <p:spPr>
          <a:xfrm>
            <a:off x="5223181" y="73485"/>
            <a:ext cx="4603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ER</a:t>
            </a:r>
            <a:endParaRPr lang="he-IL" dirty="0"/>
          </a:p>
        </p:txBody>
      </p:sp>
      <p:sp>
        <p:nvSpPr>
          <p:cNvPr id="37" name="Rectangle 36"/>
          <p:cNvSpPr/>
          <p:nvPr/>
        </p:nvSpPr>
        <p:spPr>
          <a:xfrm>
            <a:off x="1199002" y="2322001"/>
            <a:ext cx="15131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Mitochondria</a:t>
            </a:r>
            <a:endParaRPr lang="he-IL" dirty="0"/>
          </a:p>
        </p:txBody>
      </p:sp>
      <p:sp>
        <p:nvSpPr>
          <p:cNvPr id="38" name="Rectangle 37"/>
          <p:cNvSpPr/>
          <p:nvPr/>
        </p:nvSpPr>
        <p:spPr>
          <a:xfrm>
            <a:off x="4578022" y="2387467"/>
            <a:ext cx="145719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Cytoskeleton</a:t>
            </a:r>
            <a:endParaRPr lang="he-IL" dirty="0"/>
          </a:p>
        </p:txBody>
      </p:sp>
      <p:sp>
        <p:nvSpPr>
          <p:cNvPr id="39" name="Rectangle 38"/>
          <p:cNvSpPr/>
          <p:nvPr/>
        </p:nvSpPr>
        <p:spPr>
          <a:xfrm>
            <a:off x="1534425" y="4461208"/>
            <a:ext cx="8098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Times New Roman" panose="02020603050405020304" pitchFamily="18" charset="0"/>
              </a:rPr>
              <a:t>Nuclei</a:t>
            </a:r>
            <a:endParaRPr lang="he-IL" dirty="0"/>
          </a:p>
        </p:txBody>
      </p:sp>
    </p:spTree>
    <p:extLst>
      <p:ext uri="{BB962C8B-B14F-4D97-AF65-F5344CB8AC3E}">
        <p14:creationId xmlns:p14="http://schemas.microsoft.com/office/powerpoint/2010/main" val="1619576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050996"/>
            <a:ext cx="1475232" cy="180946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4116288"/>
            <a:ext cx="21082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524" y="1124744"/>
            <a:ext cx="2052828" cy="183386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136" y="4112096"/>
            <a:ext cx="1905000" cy="1981200"/>
          </a:xfrm>
          <a:prstGeom prst="rect">
            <a:avLst/>
          </a:prstGeom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3737293062"/>
              </p:ext>
            </p:extLst>
          </p:nvPr>
        </p:nvGraphicFramePr>
        <p:xfrm>
          <a:off x="1691680" y="476672"/>
          <a:ext cx="3935760" cy="2985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7884368" y="1687731"/>
            <a:ext cx="1068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Diagram 9"/>
          <p:cNvGraphicFramePr/>
          <p:nvPr>
            <p:extLst>
              <p:ext uri="{D42A27DB-BD31-4B8C-83A1-F6EECF244321}">
                <p14:modId xmlns:p14="http://schemas.microsoft.com/office/powerpoint/2010/main" val="254492858"/>
              </p:ext>
            </p:extLst>
          </p:nvPr>
        </p:nvGraphicFramePr>
        <p:xfrm>
          <a:off x="2267744" y="3861048"/>
          <a:ext cx="3419780" cy="2592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7884368" y="4653136"/>
            <a:ext cx="106849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  <a:endParaRPr lang="en-US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738806" y="18158"/>
            <a:ext cx="366638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Machine Learning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6" descr="logoHadassah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56575" y="5870575"/>
            <a:ext cx="987425" cy="98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0906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19672" y="18158"/>
            <a:ext cx="58785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Personalized Drug Screening</a:t>
            </a:r>
            <a:endParaRPr lang="en-US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2702541"/>
            <a:ext cx="1864519" cy="186451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2707544"/>
            <a:ext cx="1624033" cy="16240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1022794"/>
            <a:ext cx="1450029" cy="150803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098" y="4653135"/>
            <a:ext cx="1604699" cy="145002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-36512" y="6236802"/>
            <a:ext cx="390363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disease phenotypes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1022804"/>
            <a:ext cx="1764792" cy="15765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913" y="4653137"/>
            <a:ext cx="1280160" cy="157019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5248152" y="6236802"/>
            <a:ext cx="38603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healthy phenotypes</a:t>
            </a:r>
            <a:endParaRPr lang="en-US" sz="2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2" name="Diagram 11"/>
          <p:cNvGraphicFramePr/>
          <p:nvPr>
            <p:extLst>
              <p:ext uri="{D42A27DB-BD31-4B8C-83A1-F6EECF244321}">
                <p14:modId xmlns:p14="http://schemas.microsoft.com/office/powerpoint/2010/main" val="3640985014"/>
              </p:ext>
            </p:extLst>
          </p:nvPr>
        </p:nvGraphicFramePr>
        <p:xfrm>
          <a:off x="2195736" y="908720"/>
          <a:ext cx="4320480" cy="53146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498478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08214" y="301953"/>
            <a:ext cx="848405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So why do we need a biobank of skin cells?</a:t>
            </a:r>
          </a:p>
          <a:p>
            <a:pPr algn="ctr"/>
            <a:endParaRPr lang="en-US" sz="4400" b="1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algn="ctr"/>
            <a:r>
              <a:rPr lang="en-US" sz="4400" b="1" dirty="0" smtClean="0">
                <a:solidFill>
                  <a:schemeClr val="bg1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Very simple: The more patients we have the more accurate the classification and APBD fingerprinting is. Increasing the number of patients increases accuracy.</a:t>
            </a:r>
            <a:endParaRPr lang="he-IL" sz="4400" b="1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5933048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1852</TotalTime>
  <Words>467</Words>
  <Application>Microsoft Office PowerPoint</Application>
  <PresentationFormat>On-screen Show (4:3)</PresentationFormat>
  <Paragraphs>73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Or Kakhlon</cp:lastModifiedBy>
  <cp:revision>4</cp:revision>
  <dcterms:created xsi:type="dcterms:W3CDTF">2016-12-01T16:52:52Z</dcterms:created>
  <dcterms:modified xsi:type="dcterms:W3CDTF">2016-12-03T20:39:25Z</dcterms:modified>
</cp:coreProperties>
</file>