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2" r:id="rId2"/>
    <p:sldMasterId id="2147483665" r:id="rId3"/>
  </p:sldMasterIdLst>
  <p:sldIdLst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0D64B-5405-4E45-9FC9-F45D9921D4A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22EE51D-76BE-4DEA-B395-C176E4648F91}" type="datetimeFigureOut">
              <a:rPr lang="en-US"/>
              <a:pPr>
                <a:defRPr/>
              </a:pPr>
              <a:t>11/29/2016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E415316-DA63-4AEF-935B-6C9CCB2AFDF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036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F2D45-C0FD-479B-BA8A-6E64DBDCDE2F}" type="datetimeFigureOut">
              <a:rPr lang="en-GB"/>
              <a:pPr/>
              <a:t>29/11/2016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B7828-CA8C-4099-9DDF-56EFCDCBC823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95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E1EDD446-F289-4CFF-A7F2-00F15391885A}" type="datetimeFigureOut">
              <a:rPr lang="en-US"/>
              <a:pPr>
                <a:defRPr/>
              </a:pPr>
              <a:t>11/29/2016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D377FFDE-980E-4E74-9DB7-F827B5E8D0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737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FF"/>
            </a:gs>
            <a:gs pos="100000">
              <a:srgbClr val="00007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סגנון כותרת של תבנית בסיס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400" u="none">
                <a:solidFill>
                  <a:schemeClr val="tx1"/>
                </a:solidFill>
                <a:latin typeface="+mn-lt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>
              <a:defRPr sz="1400" u="none">
                <a:solidFill>
                  <a:schemeClr val="tx1"/>
                </a:solidFill>
                <a:latin typeface="+mn-lt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>
              <a:defRPr sz="1400" u="none">
                <a:solidFill>
                  <a:schemeClr val="tx1"/>
                </a:solidFill>
                <a:latin typeface="+mn-lt"/>
                <a:cs typeface="+mj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3FC0434-3841-46B2-BC77-A78C1E615000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Times New Roman (Hebrew)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Times New Roman (Hebrew)"/>
          <a:cs typeface="Times New Roman (Hebrew)" charset="-79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Times New Roman (Hebrew)"/>
          <a:cs typeface="Times New Roman (Hebrew)" charset="-79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Times New Roman (Hebrew)"/>
          <a:cs typeface="Times New Roman (Hebrew)" charset="-79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Times New Roman (Hebrew)"/>
          <a:cs typeface="Times New Roman (Hebrew)" charset="-79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 (Hebrew)" charset="-79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 (Hebrew)" charset="-79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 (Hebrew)" charset="-79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 (Hebrew)" charset="-79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Times New Roman (Hebrew)"/>
          <a:cs typeface="+mj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Times New Roman (Hebrew)"/>
          <a:cs typeface="+mj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Times New Roman (Hebrew)"/>
          <a:cs typeface="+mj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effectDag name="">
            <a:cont type="tree" name="">
              <a:effect ref="fillLine"/>
              <a:outerShdw dist="38100" dir="13500000" algn="br">
                <a:srgbClr val="5555FF"/>
              </a:outerShdw>
            </a:cont>
            <a:cont type="tree" name="">
              <a:effect ref="fillLine"/>
              <a:outerShdw dist="38100" dir="2700000" algn="tl">
                <a:srgbClr val="000099"/>
              </a:outerShdw>
            </a:cont>
            <a:effect ref="fillLine"/>
          </a:effectDag>
          <a:latin typeface="Arial" charset="0"/>
          <a:ea typeface="Times New Roman (Hebrew)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effectDag name="">
            <a:cont type="tree" name="">
              <a:effect ref="fillLine"/>
              <a:outerShdw dist="38100" dir="13500000" algn="br">
                <a:srgbClr val="5555FF"/>
              </a:outerShdw>
            </a:cont>
            <a:cont type="tree" name="">
              <a:effect ref="fillLine"/>
              <a:outerShdw dist="38100" dir="2700000" algn="tl">
                <a:srgbClr val="000099"/>
              </a:outerShdw>
            </a:cont>
            <a:effect ref="fillLine"/>
          </a:effectDag>
          <a:latin typeface="Arial" charset="0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effectDag name="">
            <a:cont type="tree" name="">
              <a:effect ref="fillLine"/>
              <a:outerShdw dist="38100" dir="13500000" algn="br">
                <a:srgbClr val="5555FF"/>
              </a:outerShdw>
            </a:cont>
            <a:cont type="tree" name="">
              <a:effect ref="fillLine"/>
              <a:outerShdw dist="38100" dir="2700000" algn="tl">
                <a:srgbClr val="000099"/>
              </a:outerShdw>
            </a:cont>
            <a:effect ref="fillLine"/>
          </a:effectDag>
          <a:latin typeface="Arial" charset="0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effectDag name="">
            <a:cont type="tree" name="">
              <a:effect ref="fillLine"/>
              <a:outerShdw dist="38100" dir="13500000" algn="br">
                <a:srgbClr val="5555FF"/>
              </a:outerShdw>
            </a:cont>
            <a:cont type="tree" name="">
              <a:effect ref="fillLine"/>
              <a:outerShdw dist="38100" dir="2700000" algn="tl">
                <a:srgbClr val="000099"/>
              </a:outerShdw>
            </a:cont>
            <a:effect ref="fillLine"/>
          </a:effectDag>
          <a:latin typeface="Arial" charset="0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rgbClr val="0000FF"/>
          </a:solidFill>
          <a:effectDag name="">
            <a:cont type="tree" name="">
              <a:effect ref="fillLine"/>
              <a:outerShdw dist="38100" dir="13500000" algn="br">
                <a:srgbClr val="5555FF"/>
              </a:outerShdw>
            </a:cont>
            <a:cont type="tree" name="">
              <a:effect ref="fillLine"/>
              <a:outerShdw dist="38100" dir="2700000" algn="tl">
                <a:srgbClr val="000099"/>
              </a:outerShdw>
            </a:cont>
            <a:effect ref="fillLine"/>
          </a:effectDag>
          <a:latin typeface="Arial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5499D38-564F-41E2-905A-7044BBE0BDEF}" type="datetimeFigureOut">
              <a:rPr lang="en-US"/>
              <a:pPr>
                <a:defRPr/>
              </a:pPr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9EF80E35-D3DE-49EE-8CC7-1342F54B3F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fld id="{C308F909-9C82-4B34-8C5E-0A6D8B322F42}" type="datetimeFigureOut">
              <a:rPr lang="en-US"/>
              <a:pPr>
                <a:defRPr/>
              </a:pPr>
              <a:t>11/29/2016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Arial" pitchFamily="34" charset="0"/>
              </a:defRPr>
            </a:lvl1pPr>
          </a:lstStyle>
          <a:p>
            <a:pPr>
              <a:defRPr/>
            </a:pPr>
            <a:fld id="{DBFA3685-A95B-49C6-B21C-BC683CFC9C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emf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jpeg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9"/>
          <p:cNvSpPr txBox="1">
            <a:spLocks noChangeArrowheads="1"/>
          </p:cNvSpPr>
          <p:nvPr/>
        </p:nvSpPr>
        <p:spPr bwMode="auto">
          <a:xfrm>
            <a:off x="381000" y="838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rtl="1" fontAlgn="base">
              <a:spcBef>
                <a:spcPct val="0"/>
              </a:spcBef>
              <a:spcAft>
                <a:spcPct val="0"/>
              </a:spcAft>
            </a:pPr>
            <a:endParaRPr lang="en-US" sz="2400" u="sng" dirty="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3082" name="Text Box 10"/>
          <p:cNvSpPr txBox="1">
            <a:spLocks noChangeArrowheads="1"/>
          </p:cNvSpPr>
          <p:nvPr/>
        </p:nvSpPr>
        <p:spPr bwMode="auto">
          <a:xfrm>
            <a:off x="0" y="749017"/>
            <a:ext cx="8651875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Using recombinant glycogen branching enzyme and structural biology techniques to understand </a:t>
            </a: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therapeutic</a:t>
            </a: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opportunities for APBD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Or Kakhlon &amp; Wyatt Yue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Part 1: A peptide-based targeted approach for stabilizing GBE-Y329S</a:t>
            </a: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rtl="1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  <p:pic>
        <p:nvPicPr>
          <p:cNvPr id="5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-34636" y="6211669"/>
            <a:ext cx="9143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APBDRF 12th Annual Scientific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Advisory Board Meeting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NYC December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5-6,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2016 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09922"/>
            <a:ext cx="2913698" cy="1954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-3360" y="908720"/>
            <a:ext cx="9147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prstClr val="white"/>
                </a:solidFill>
              </a:rPr>
              <a:t>GBE1-Y329S </a:t>
            </a:r>
            <a:r>
              <a:rPr lang="en-GB" dirty="0">
                <a:solidFill>
                  <a:prstClr val="white"/>
                </a:solidFill>
              </a:rPr>
              <a:t>in complex with the LTKE peptide at the </a:t>
            </a:r>
            <a:r>
              <a:rPr lang="en-GB" dirty="0">
                <a:solidFill>
                  <a:prstClr val="white"/>
                </a:solidFill>
              </a:rPr>
              <a:t>Ser329 (mutant) </a:t>
            </a:r>
            <a:r>
              <a:rPr lang="en-GB" dirty="0">
                <a:solidFill>
                  <a:prstClr val="white"/>
                </a:solidFill>
              </a:rPr>
              <a:t>cavity. 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1900238" cy="208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54" y="3821384"/>
            <a:ext cx="3144000" cy="3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23294" y="3821384"/>
            <a:ext cx="200427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solidFill>
                  <a:prstClr val="white"/>
                </a:solidFill>
              </a:rPr>
              <a:t>The </a:t>
            </a:r>
            <a:r>
              <a:rPr lang="en-GB" dirty="0">
                <a:solidFill>
                  <a:prstClr val="white"/>
                </a:solidFill>
              </a:rPr>
              <a:t>LTKE peptide can bind </a:t>
            </a:r>
            <a:r>
              <a:rPr lang="en-GB" dirty="0">
                <a:solidFill>
                  <a:prstClr val="white"/>
                </a:solidFill>
              </a:rPr>
              <a:t>GBE Y329S </a:t>
            </a:r>
            <a:r>
              <a:rPr lang="en-GB" dirty="0">
                <a:solidFill>
                  <a:prstClr val="white"/>
                </a:solidFill>
              </a:rPr>
              <a:t>via a number of hydrophobic and polar interactions (predicted hydrogen bonds in dotted lines).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35321" y="44624"/>
            <a:ext cx="9001175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i="1" dirty="0" smtClean="0">
                <a:solidFill>
                  <a:srgbClr val="FF0000"/>
                </a:solidFill>
              </a:rPr>
              <a:t>Aim: </a:t>
            </a:r>
            <a:r>
              <a:rPr lang="en-US" b="1" dirty="0" smtClean="0">
                <a:solidFill>
                  <a:srgbClr val="FFFF00"/>
                </a:solidFill>
              </a:rPr>
              <a:t>To discover </a:t>
            </a:r>
            <a:r>
              <a:rPr lang="en-US" b="1" dirty="0">
                <a:solidFill>
                  <a:srgbClr val="FFFF00"/>
                </a:solidFill>
              </a:rPr>
              <a:t>a peptide which </a:t>
            </a:r>
            <a:r>
              <a:rPr lang="en-US" b="1" dirty="0" smtClean="0">
                <a:solidFill>
                  <a:srgbClr val="FFFF00"/>
                </a:solidFill>
              </a:rPr>
              <a:t>can stabilize </a:t>
            </a:r>
            <a:r>
              <a:rPr lang="en-US" b="1" dirty="0">
                <a:solidFill>
                  <a:srgbClr val="FFFF00"/>
                </a:solidFill>
              </a:rPr>
              <a:t>and biochemically </a:t>
            </a:r>
            <a:r>
              <a:rPr lang="en-US" b="1" dirty="0" smtClean="0">
                <a:solidFill>
                  <a:srgbClr val="FFFF00"/>
                </a:solidFill>
              </a:rPr>
              <a:t>activate </a:t>
            </a:r>
            <a:r>
              <a:rPr lang="en-US" b="1" dirty="0">
                <a:solidFill>
                  <a:srgbClr val="FFFF00"/>
                </a:solidFill>
              </a:rPr>
              <a:t>GBE Y329S, presumably by interacting with the cavity generated by the mutation on </a:t>
            </a:r>
            <a:r>
              <a:rPr lang="en-US" b="1" dirty="0" smtClean="0">
                <a:solidFill>
                  <a:srgbClr val="FFFF00"/>
                </a:solidFill>
              </a:rPr>
              <a:t>GBE Y3290S </a:t>
            </a:r>
            <a:r>
              <a:rPr lang="en-US" b="1" dirty="0">
                <a:solidFill>
                  <a:srgbClr val="FFFF00"/>
                </a:solidFill>
              </a:rPr>
              <a:t>surface. </a:t>
            </a:r>
            <a:endParaRPr lang="en-US" b="1" dirty="0" smtClean="0">
              <a:solidFill>
                <a:srgbClr val="FFFF00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2827833" y="2099173"/>
            <a:ext cx="2464246" cy="547259"/>
          </a:xfrm>
          <a:prstGeom prst="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black"/>
                </a:solidFill>
              </a:rPr>
              <a:t>Zoom out</a:t>
            </a: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12" name="Picture 6" descr="logoHadassa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570" y="4022169"/>
            <a:ext cx="4029075" cy="286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14"/>
          <p:cNvSpPr txBox="1">
            <a:spLocks noChangeArrowheads="1"/>
          </p:cNvSpPr>
          <p:nvPr/>
        </p:nvSpPr>
        <p:spPr bwMode="auto">
          <a:xfrm>
            <a:off x="3347864" y="6623774"/>
            <a:ext cx="206333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Frose</a:t>
            </a:r>
            <a:r>
              <a:rPr lang="en-GB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et al (2015)</a:t>
            </a:r>
            <a:r>
              <a:rPr lang="en-GB" sz="11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1100" b="1" i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67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6512" y="-27384"/>
            <a:ext cx="15209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prstClr val="black"/>
                </a:solidFill>
              </a:rPr>
              <a:t>Figure 6</a:t>
            </a:r>
            <a:endParaRPr lang="en-GB" sz="3200" dirty="0">
              <a:solidFill>
                <a:prstClr val="black"/>
              </a:solidFill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107504" y="476672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prstClr val="black"/>
                </a:solidFill>
              </a:rPr>
              <a:t>A</a:t>
            </a:r>
            <a:endParaRPr lang="en-GB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1075628"/>
              </p:ext>
            </p:extLst>
          </p:nvPr>
        </p:nvGraphicFramePr>
        <p:xfrm>
          <a:off x="35496" y="1124744"/>
          <a:ext cx="3284078" cy="2213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ism 6" r:id="rId3" imgW="3284078" imgH="2213867" progId="Prism6.Document">
                  <p:embed/>
                </p:oleObj>
              </mc:Choice>
              <mc:Fallback>
                <p:oleObj name="Prism 6" r:id="rId3" imgW="3284078" imgH="2213867" progId="Prism6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" y="1124744"/>
                        <a:ext cx="3284078" cy="221386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0792499"/>
              </p:ext>
            </p:extLst>
          </p:nvPr>
        </p:nvGraphicFramePr>
        <p:xfrm>
          <a:off x="-24578" y="4221088"/>
          <a:ext cx="4944789" cy="252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rism 6" r:id="rId5" imgW="5205041" imgH="2652895" progId="Prism6.Document">
                  <p:embed/>
                </p:oleObj>
              </mc:Choice>
              <mc:Fallback>
                <p:oleObj name="Prism 6" r:id="rId5" imgW="5205041" imgH="2652895" progId="Prism6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4578" y="4221088"/>
                        <a:ext cx="4944789" cy="2520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9"/>
          <p:cNvSpPr/>
          <p:nvPr/>
        </p:nvSpPr>
        <p:spPr>
          <a:xfrm>
            <a:off x="0" y="45784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Demonstration that LTKE binds GBE-Y329S: </a:t>
            </a:r>
            <a:r>
              <a:rPr lang="en-GB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Hapten</a:t>
            </a:r>
            <a:r>
              <a:rPr lang="en-GB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Immunoassay </a:t>
            </a:r>
            <a:endParaRPr lang="en-US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-36512" y="755412"/>
            <a:ext cx="2331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Standard curve</a:t>
            </a:r>
            <a:endParaRPr lang="en-US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-36512" y="3779748"/>
            <a:ext cx="3315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Hapten</a:t>
            </a:r>
            <a:r>
              <a:rPr lang="en-GB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Immunoassay</a:t>
            </a:r>
            <a:endParaRPr lang="en-US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6804248" y="6623774"/>
            <a:ext cx="206333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err="1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Frose</a:t>
            </a:r>
            <a:r>
              <a:rPr lang="en-GB" sz="11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et al (2015)</a:t>
            </a:r>
            <a:r>
              <a:rPr lang="en-GB" sz="11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1100" b="1" i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34" name="Picture 6" descr="logoHadassa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4355976" y="2708920"/>
            <a:ext cx="43924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508104" y="2276872"/>
            <a:ext cx="0" cy="43204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508104" y="2164205"/>
            <a:ext cx="579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FITC</a:t>
            </a:r>
            <a:endParaRPr lang="en-US" b="1" dirty="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74532">
            <a:off x="4129981" y="314026"/>
            <a:ext cx="1828800" cy="1828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120108" y="1310325"/>
            <a:ext cx="1086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FITC-LTKE</a:t>
            </a:r>
            <a:endParaRPr lang="en-US" b="1" dirty="0">
              <a:solidFill>
                <a:prstClr val="white"/>
              </a:solidFill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508104" y="1268760"/>
            <a:ext cx="612004" cy="432048"/>
            <a:chOff x="5796136" y="1268760"/>
            <a:chExt cx="612004" cy="432048"/>
          </a:xfrm>
        </p:grpSpPr>
        <p:cxnSp>
          <p:nvCxnSpPr>
            <p:cNvPr id="12" name="Straight Connector 11"/>
            <p:cNvCxnSpPr/>
            <p:nvPr/>
          </p:nvCxnSpPr>
          <p:spPr>
            <a:xfrm flipH="1">
              <a:off x="5797638" y="1481136"/>
              <a:ext cx="610502" cy="0"/>
            </a:xfrm>
            <a:prstGeom prst="line">
              <a:avLst/>
            </a:prstGeom>
            <a:ln w="222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5796136" y="1268760"/>
              <a:ext cx="0" cy="432048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3491880" y="1196752"/>
            <a:ext cx="1519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anti-FITC-HRP</a:t>
            </a:r>
            <a:endParaRPr lang="en-US" b="1" dirty="0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675531"/>
            <a:ext cx="1943100" cy="1457325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052206" y="3714997"/>
            <a:ext cx="2928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APBD/Ctrl cells incubated w/ 316nM  LTKE</a:t>
            </a:r>
            <a:endParaRPr lang="en-US" b="1" dirty="0">
              <a:solidFill>
                <a:prstClr val="white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32040" y="4438853"/>
            <a:ext cx="3279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prstClr val="white"/>
                </a:solidFill>
              </a:rPr>
              <a:t>+ </a:t>
            </a:r>
          </a:p>
          <a:p>
            <a:r>
              <a:rPr lang="en-US" b="1" dirty="0">
                <a:solidFill>
                  <a:prstClr val="white"/>
                </a:solidFill>
              </a:rPr>
              <a:t>LTKE-FITC or ctrl peptides-FITC</a:t>
            </a:r>
            <a:endParaRPr lang="en-US" b="1" dirty="0">
              <a:solidFill>
                <a:prstClr val="white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0226" y="4438853"/>
            <a:ext cx="1163774" cy="798220"/>
          </a:xfrm>
          <a:prstGeom prst="rect">
            <a:avLst/>
          </a:prstGeom>
        </p:spPr>
      </p:pic>
      <p:sp>
        <p:nvSpPr>
          <p:cNvPr id="15" name="Down Arrow 14"/>
          <p:cNvSpPr/>
          <p:nvPr/>
        </p:nvSpPr>
        <p:spPr>
          <a:xfrm>
            <a:off x="6268517" y="5237073"/>
            <a:ext cx="495397" cy="496183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44380" y="5761534"/>
            <a:ext cx="2928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Competitive GBE-Y329S-LTKE-FITC </a:t>
            </a:r>
            <a:r>
              <a:rPr lang="en-US" b="1" dirty="0" err="1">
                <a:solidFill>
                  <a:prstClr val="white"/>
                </a:solidFill>
              </a:rPr>
              <a:t>hapten</a:t>
            </a:r>
            <a:endParaRPr lang="en-US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50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35503" y="692701"/>
            <a:ext cx="3576518" cy="2551827"/>
            <a:chOff x="323528" y="332656"/>
            <a:chExt cx="4429125" cy="3160157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332656"/>
              <a:ext cx="4429125" cy="2790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23529" y="3123481"/>
              <a:ext cx="442912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prstClr val="black"/>
                  </a:solidFill>
                </a:rPr>
                <a:t>Time (min)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0" y="33365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Therefore, we tried adding LTKE to live PBMCs</a:t>
            </a:r>
            <a:r>
              <a:rPr lang="en-US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isolated from APBD </a:t>
            </a:r>
            <a:r>
              <a:rPr lang="en-US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patients. </a:t>
            </a:r>
            <a:endParaRPr lang="en-US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024" y="3816537"/>
            <a:ext cx="3489480" cy="1675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80112" y="549245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also stabilizes GBE Y329S expression</a:t>
            </a:r>
            <a:endParaRPr lang="en-US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635896" y="1219331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Demonstration that LTKE penetrates cells: APBD PBMCs  show uptake of FITC labelled LTKE only at 37C and not at 4C. </a:t>
            </a:r>
            <a:endParaRPr lang="en-US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3816537"/>
            <a:ext cx="4072414" cy="242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0" y="619639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applied to live APBD PBMCs, LTKE does activate GBE Y329S</a:t>
            </a:r>
            <a:endParaRPr lang="en-US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6" descr="logoHadassa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13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עיצוב ברירת מחדל">
  <a:themeElements>
    <a:clrScheme name="עיצוב ברירת מחדל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עיצוב ברירת מחדל">
      <a:majorFont>
        <a:latin typeface="Times New Roman"/>
        <a:ea typeface=""/>
        <a:cs typeface="Times New Roman (Hebrew)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2400" b="0" i="0" u="sng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he-IL" sz="2400" b="0" i="0" u="sng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עיצוב ברירת מחדל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עיצוב ברירת מחדל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עיצוב ברירת מחדל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215</Words>
  <Application>Microsoft Office PowerPoint</Application>
  <PresentationFormat>On-screen Show (4:3)</PresentationFormat>
  <Paragraphs>33</Paragraphs>
  <Slides>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3_עיצוב ברירת מחדל</vt:lpstr>
      <vt:lpstr>6_Office Theme</vt:lpstr>
      <vt:lpstr>7_Office Theme</vt:lpstr>
      <vt:lpstr>Prism 6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Or Kakhlon</dc:creator>
  <cp:lastModifiedBy>Or Kakhlon</cp:lastModifiedBy>
  <cp:revision>2</cp:revision>
  <dcterms:created xsi:type="dcterms:W3CDTF">2016-11-29T13:31:14Z</dcterms:created>
  <dcterms:modified xsi:type="dcterms:W3CDTF">2016-11-29T13:54:18Z</dcterms:modified>
</cp:coreProperties>
</file>