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ppt/slideLayouts/slideLayout5.xml" ContentType="application/vnd.openxmlformats-officedocument.presentationml.slideLayout+xml"/>
  <Override PartName="/ppt/theme/theme5.xml" ContentType="application/vnd.openxmlformats-officedocument.theme+xml"/>
  <Override PartName="/ppt/slideLayouts/slideLayout6.xml" ContentType="application/vnd.openxmlformats-officedocument.presentationml.slideLayout+xml"/>
  <Override PartName="/ppt/theme/theme6.xml" ContentType="application/vnd.openxmlformats-officedocument.theme+xml"/>
  <Override PartName="/ppt/slideLayouts/slideLayout7.xml" ContentType="application/vnd.openxmlformats-officedocument.presentationml.slideLayout+xml"/>
  <Override PartName="/ppt/theme/theme7.xml" ContentType="application/vnd.openxmlformats-officedocument.theme+xml"/>
  <Override PartName="/ppt/slideLayouts/slideLayout8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2" r:id="rId2"/>
    <p:sldMasterId id="2147483664" r:id="rId3"/>
    <p:sldMasterId id="2147483666" r:id="rId4"/>
    <p:sldMasterId id="2147483668" r:id="rId5"/>
    <p:sldMasterId id="2147483670" r:id="rId6"/>
    <p:sldMasterId id="2147483674" r:id="rId7"/>
    <p:sldMasterId id="2147483676" r:id="rId8"/>
  </p:sldMasterIdLst>
  <p:notesMasterIdLst>
    <p:notesMasterId r:id="rId21"/>
  </p:notesMasterIdLst>
  <p:sldIdLst>
    <p:sldId id="265" r:id="rId9"/>
    <p:sldId id="258" r:id="rId10"/>
    <p:sldId id="259" r:id="rId11"/>
    <p:sldId id="266" r:id="rId12"/>
    <p:sldId id="267" r:id="rId13"/>
    <p:sldId id="268" r:id="rId14"/>
    <p:sldId id="260" r:id="rId15"/>
    <p:sldId id="261" r:id="rId16"/>
    <p:sldId id="262" r:id="rId17"/>
    <p:sldId id="263" r:id="rId18"/>
    <p:sldId id="270" r:id="rId19"/>
    <p:sldId id="272" r:id="rId20"/>
  </p:sldIdLst>
  <p:sldSz cx="9144000" cy="6858000" type="screen4x3"/>
  <p:notesSz cx="6858000" cy="9144000"/>
  <p:defaultTextStyle>
    <a:defPPr>
      <a:defRPr lang="he-I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572" autoAdjust="0"/>
    <p:restoredTop sz="94660"/>
  </p:normalViewPr>
  <p:slideViewPr>
    <p:cSldViewPr snapToGrid="0">
      <p:cViewPr>
        <p:scale>
          <a:sx n="125" d="100"/>
          <a:sy n="125" d="100"/>
        </p:scale>
        <p:origin x="-150" y="10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3" Type="http://schemas.openxmlformats.org/officeDocument/2006/relationships/slideMaster" Target="slideMasters/slideMaster3.xml"/><Relationship Id="rId21" Type="http://schemas.openxmlformats.org/officeDocument/2006/relationships/notesMaster" Target="notesMasters/notesMaster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3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7.xml"/><Relationship Id="rId23" Type="http://schemas.openxmlformats.org/officeDocument/2006/relationships/viewProps" Target="viewProps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F:\Removable%20Disk\Kfar%20Blum%20meeting\GS%20activity%20data%20for%20poster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v>+G6P</c:v>
          </c:tx>
          <c:spPr>
            <a:solidFill>
              <a:srgbClr val="0000FF"/>
            </a:solidFill>
          </c:spPr>
          <c:invertIfNegative val="0"/>
          <c:errBars>
            <c:errBarType val="both"/>
            <c:errValType val="cust"/>
            <c:noEndCap val="0"/>
            <c:plus>
              <c:numRef>
                <c:f>Sheet1!$I$1:$I$5</c:f>
                <c:numCache>
                  <c:formatCode>General</c:formatCode>
                  <c:ptCount val="5"/>
                  <c:pt idx="1">
                    <c:v>2.5</c:v>
                  </c:pt>
                  <c:pt idx="2">
                    <c:v>3.6</c:v>
                  </c:pt>
                  <c:pt idx="3">
                    <c:v>10</c:v>
                  </c:pt>
                  <c:pt idx="4">
                    <c:v>8</c:v>
                  </c:pt>
                </c:numCache>
              </c:numRef>
            </c:plus>
            <c:minus>
              <c:numRef>
                <c:f>Sheet1!$I$1:$I$5</c:f>
                <c:numCache>
                  <c:formatCode>General</c:formatCode>
                  <c:ptCount val="5"/>
                  <c:pt idx="1">
                    <c:v>2.5</c:v>
                  </c:pt>
                  <c:pt idx="2">
                    <c:v>3.6</c:v>
                  </c:pt>
                  <c:pt idx="3">
                    <c:v>10</c:v>
                  </c:pt>
                  <c:pt idx="4">
                    <c:v>8</c:v>
                  </c:pt>
                </c:numCache>
              </c:numRef>
            </c:minus>
          </c:errBars>
          <c:cat>
            <c:strRef>
              <c:f>Sheet1!$B$1:$B$5</c:f>
              <c:strCache>
                <c:ptCount val="5"/>
                <c:pt idx="0">
                  <c:v>no GS</c:v>
                </c:pt>
                <c:pt idx="1">
                  <c:v>GS alone</c:v>
                </c:pt>
                <c:pt idx="2">
                  <c:v>Guiacol</c:v>
                </c:pt>
                <c:pt idx="3">
                  <c:v>Mitotane</c:v>
                </c:pt>
                <c:pt idx="4">
                  <c:v>Terpin</c:v>
                </c:pt>
              </c:strCache>
            </c:strRef>
          </c:cat>
          <c:val>
            <c:numRef>
              <c:f>Sheet1!$H$1:$H$5</c:f>
              <c:numCache>
                <c:formatCode>General</c:formatCode>
                <c:ptCount val="5"/>
                <c:pt idx="0">
                  <c:v>0</c:v>
                </c:pt>
                <c:pt idx="1">
                  <c:v>100</c:v>
                </c:pt>
                <c:pt idx="2">
                  <c:v>57.777777777777771</c:v>
                </c:pt>
                <c:pt idx="3">
                  <c:v>67.222222222222229</c:v>
                </c:pt>
                <c:pt idx="4">
                  <c:v>85.555555555555557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7548-4C6A-AC9A-8207FF2BEB6B}"/>
            </c:ext>
          </c:extLst>
        </c:ser>
        <c:ser>
          <c:idx val="1"/>
          <c:order val="1"/>
          <c:tx>
            <c:v>-G6P</c:v>
          </c:tx>
          <c:spPr>
            <a:solidFill>
              <a:srgbClr val="FF0000"/>
            </a:solidFill>
          </c:spPr>
          <c:invertIfNegative val="0"/>
          <c:errBars>
            <c:errBarType val="both"/>
            <c:errValType val="cust"/>
            <c:noEndCap val="0"/>
            <c:plus>
              <c:numRef>
                <c:f>Sheet1!$E$1:$E$5</c:f>
                <c:numCache>
                  <c:formatCode>General</c:formatCode>
                  <c:ptCount val="5"/>
                  <c:pt idx="1">
                    <c:v>5</c:v>
                  </c:pt>
                  <c:pt idx="2">
                    <c:v>7</c:v>
                  </c:pt>
                  <c:pt idx="3">
                    <c:v>3</c:v>
                  </c:pt>
                  <c:pt idx="4">
                    <c:v>2</c:v>
                  </c:pt>
                </c:numCache>
              </c:numRef>
            </c:plus>
            <c:minus>
              <c:numRef>
                <c:f>Sheet1!$E$1:$E$5</c:f>
                <c:numCache>
                  <c:formatCode>General</c:formatCode>
                  <c:ptCount val="5"/>
                  <c:pt idx="1">
                    <c:v>5</c:v>
                  </c:pt>
                  <c:pt idx="2">
                    <c:v>7</c:v>
                  </c:pt>
                  <c:pt idx="3">
                    <c:v>3</c:v>
                  </c:pt>
                  <c:pt idx="4">
                    <c:v>2</c:v>
                  </c:pt>
                </c:numCache>
              </c:numRef>
            </c:minus>
          </c:errBars>
          <c:cat>
            <c:strRef>
              <c:f>Sheet1!$B$1:$B$5</c:f>
              <c:strCache>
                <c:ptCount val="5"/>
                <c:pt idx="0">
                  <c:v>no GS</c:v>
                </c:pt>
                <c:pt idx="1">
                  <c:v>GS alone</c:v>
                </c:pt>
                <c:pt idx="2">
                  <c:v>Guiacol</c:v>
                </c:pt>
                <c:pt idx="3">
                  <c:v>Mitotane</c:v>
                </c:pt>
                <c:pt idx="4">
                  <c:v>Terpin</c:v>
                </c:pt>
              </c:strCache>
            </c:strRef>
          </c:cat>
          <c:val>
            <c:numRef>
              <c:f>Sheet1!$D$1:$D$5</c:f>
              <c:numCache>
                <c:formatCode>General</c:formatCode>
                <c:ptCount val="5"/>
                <c:pt idx="1">
                  <c:v>69.444444444444443</c:v>
                </c:pt>
                <c:pt idx="2">
                  <c:v>42.222222222222221</c:v>
                </c:pt>
                <c:pt idx="3">
                  <c:v>43.888888888888886</c:v>
                </c:pt>
                <c:pt idx="4">
                  <c:v>33.888888888888893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7548-4C6A-AC9A-8207FF2BEB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15178240"/>
        <c:axId val="215188224"/>
      </c:barChart>
      <c:catAx>
        <c:axId val="21517824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15188224"/>
        <c:crosses val="autoZero"/>
        <c:auto val="0"/>
        <c:lblAlgn val="ctr"/>
        <c:lblOffset val="100"/>
        <c:noMultiLvlLbl val="0"/>
      </c:catAx>
      <c:valAx>
        <c:axId val="215188224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GS activity (% of GS alone/G6P)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21517824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3105271216097998"/>
          <c:y val="0.13000473899095943"/>
          <c:w val="0.14394728783902011"/>
          <c:h val="0.21221274424030329"/>
        </c:manualLayout>
      </c:layout>
      <c:overlay val="0"/>
    </c:legend>
    <c:plotVisOnly val="1"/>
    <c:dispBlanksAs val="gap"/>
    <c:showDLblsOverMax val="0"/>
  </c:chart>
  <c:spPr>
    <a:solidFill>
      <a:schemeClr val="bg1"/>
    </a:solidFill>
  </c:spPr>
  <c:txPr>
    <a:bodyPr/>
    <a:lstStyle/>
    <a:p>
      <a:pPr>
        <a:defRPr sz="1400" b="1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fld id="{3F4F98EF-6FD5-4E6E-8A59-3B6E0719279F}" type="datetimeFigureOut">
              <a:rPr lang="he-IL" smtClean="0"/>
              <a:t>ד'/כסלו/תשע"ז</a:t>
            </a:fld>
            <a:endParaRPr lang="he-IL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e-IL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fld id="{5876EBEE-088D-4696-9A02-B3CB4FD4787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147510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371600" y="1143000"/>
            <a:ext cx="41148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 smtClean="0">
              <a:ea typeface="Times New Roman (Hebrew)" pitchFamily="18" charset="0"/>
              <a:cs typeface="Times New Roman (Hebrew)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94619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CSFP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6 Imagen" descr="CSFPM logo.tif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1251" y="165101"/>
            <a:ext cx="1574800" cy="87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116632"/>
            <a:ext cx="6995120" cy="1143000"/>
          </a:xfrm>
        </p:spPr>
        <p:txBody>
          <a:bodyPr/>
          <a:lstStyle/>
          <a:p>
            <a:r>
              <a:rPr lang="es-ES" dirty="0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1" y="1412778"/>
            <a:ext cx="8507288" cy="4713387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4B1CC86-22D2-4AD1-A06E-11266C9B78B1}" type="datetime1">
              <a:rPr lang="en-US" smtClean="0"/>
              <a:pPr>
                <a:defRPr/>
              </a:pPr>
              <a:t>12/4/2016</a:t>
            </a:fld>
            <a:endParaRPr lang="en-US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smtClean="0"/>
              <a:t>Leonardo J. Solmesky, Ph.D. CSFPM-TAU</a:t>
            </a:r>
            <a:endParaRPr lang="en-US" dirty="0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EB86641-F62D-44A7-9586-869B80FE5EA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90879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E1EDD446-F289-4CFF-A7F2-00F15391885A}" type="datetimeFigureOut">
              <a:rPr lang="en-US" smtClean="0"/>
              <a:pPr>
                <a:defRPr/>
              </a:pPr>
              <a:t>12/4/2016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D377FFDE-980E-4E74-9DB7-F827B5E8D042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33504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A22EE51D-76BE-4DEA-B395-C176E4648F91}" type="datetimeFigureOut">
              <a:rPr lang="en-US" smtClean="0"/>
              <a:pPr>
                <a:defRPr/>
              </a:pPr>
              <a:t>12/4/2016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6E415316-DA63-4AEF-935B-6C9CCB2AFDF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12444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effectLst/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effectLst/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effectLst/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4D032229-7CA4-4386-A508-555C4C944F45}" type="slidenum">
              <a:rPr lang="he-IL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2514349"/>
      </p:ext>
    </p:extLst>
  </p:cSld>
  <p:clrMapOvr>
    <a:masterClrMapping/>
  </p:clrMapOvr>
  <p:transition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E1EDD446-F289-4CFF-A7F2-00F15391885A}" type="datetimeFigureOut">
              <a:rPr lang="en-US" smtClean="0"/>
              <a:pPr>
                <a:defRPr/>
              </a:pPr>
              <a:t>12/4/2016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D377FFDE-980E-4E74-9DB7-F827B5E8D042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174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A22EE51D-76BE-4DEA-B395-C176E4648F91}" type="datetimeFigureOut">
              <a:rPr lang="en-US" smtClean="0"/>
              <a:pPr>
                <a:defRPr/>
              </a:pPr>
              <a:t>12/4/2016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6E415316-DA63-4AEF-935B-6C9CCB2AFDF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55640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effectLst/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effectLst/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effectLst/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4D032229-7CA4-4386-A508-555C4C944F45}" type="slidenum">
              <a:rPr lang="he-IL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2032928"/>
      </p:ext>
    </p:extLst>
  </p:cSld>
  <p:clrMapOvr>
    <a:masterClrMapping/>
  </p:clrMapOvr>
  <p:transition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A22EE51D-76BE-4DEA-B395-C176E4648F91}" type="datetimeFigureOut">
              <a:rPr lang="en-US" smtClean="0"/>
              <a:pPr>
                <a:defRPr/>
              </a:pPr>
              <a:t>12/4/2016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6E415316-DA63-4AEF-935B-6C9CCB2AFDF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31022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5.xml"/></Relationships>
</file>

<file path=ppt/slideMasters/_rels/slideMaster6.xml.rels><?xml version="1.0" encoding="UTF-8" standalone="yes"?>
<Relationships xmlns="http://schemas.openxmlformats.org/package/2006/relationships"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6.xml"/></Relationships>
</file>

<file path=ppt/slideMasters/_rels/slideMaster7.xml.rels><?xml version="1.0" encoding="UTF-8" standalone="yes"?>
<Relationships xmlns="http://schemas.openxmlformats.org/package/2006/relationships"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7.xml"/></Relationships>
</file>

<file path=ppt/slideMasters/_rels/slideMaster8.xml.rels><?xml version="1.0" encoding="UTF-8" standalone="yes"?>
<Relationships xmlns="http://schemas.openxmlformats.org/package/2006/relationships"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0000"/>
            </a:gs>
            <a:gs pos="39999">
              <a:srgbClr val="0A128C"/>
            </a:gs>
            <a:gs pos="70000">
              <a:srgbClr val="181CC7"/>
            </a:gs>
            <a:gs pos="88000">
              <a:srgbClr val="7005D4"/>
            </a:gs>
            <a:gs pos="100000">
              <a:srgbClr val="8C3D91"/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7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457200" y="1600202"/>
            <a:ext cx="8229600" cy="470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7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prstClr val="white">
                    <a:shade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7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prstClr val="white">
                    <a:shade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7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prstClr val="white">
                    <a:shade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94E9748-5FB0-4992-9146-888064371833}" type="slidenum">
              <a:rPr lang="he-IL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106057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</p:sldLayoutIdLst>
  <p:transition>
    <p:wipe dir="r"/>
  </p:transition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100" b="1" kern="120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9pPr>
    </p:titleStyle>
    <p:bodyStyle>
      <a:lvl1pPr marL="547688" indent="-411163" algn="l" rtl="0" eaLnBrk="0" fontAlgn="base" hangingPunct="0">
        <a:spcBef>
          <a:spcPct val="20000"/>
        </a:spcBef>
        <a:spcAft>
          <a:spcPct val="0"/>
        </a:spcAft>
        <a:buClr>
          <a:srgbClr val="F9F9F9"/>
        </a:buClr>
        <a:buSzPct val="65000"/>
        <a:buFont typeface="Wingdings 2" pitchFamily="18" charset="2"/>
        <a:buChar char="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363" indent="-282575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 2" pitchFamily="18" charset="2"/>
        <a:buChar char="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475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95000"/>
        <a:buFont typeface="Wingdings" pitchFamily="2" charset="2"/>
        <a:buChar char="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2550" indent="-18256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Font typeface="Wingdings 3" pitchFamily="18" charset="2"/>
        <a:buChar char="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4638" indent="-18256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 2" pitchFamily="18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0000"/>
            </a:gs>
            <a:gs pos="39999">
              <a:srgbClr val="0A128C"/>
            </a:gs>
            <a:gs pos="70000">
              <a:srgbClr val="181CC7"/>
            </a:gs>
            <a:gs pos="88000">
              <a:srgbClr val="7005D4"/>
            </a:gs>
            <a:gs pos="100000">
              <a:srgbClr val="8C3D91"/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2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prstClr val="black">
                    <a:tint val="75000"/>
                  </a:prstClr>
                </a:solidFill>
                <a:latin typeface="Calibri"/>
                <a:cs typeface="Arial" pitchFamily="34" charset="0"/>
              </a:defRPr>
            </a:lvl1pPr>
          </a:lstStyle>
          <a:p>
            <a:pPr>
              <a:defRPr/>
            </a:pPr>
            <a:fld id="{C308F909-9C82-4B34-8C5E-0A6D8B322F42}" type="datetimeFigureOut">
              <a:rPr lang="en-US" smtClean="0"/>
              <a:pPr>
                <a:defRPr/>
              </a:pPr>
              <a:t>12/4/2016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prstClr val="black">
                    <a:tint val="75000"/>
                  </a:prstClr>
                </a:solidFill>
                <a:latin typeface="Calibri"/>
                <a:cs typeface="Arial" pitchFamily="34" charset="0"/>
              </a:defRPr>
            </a:lvl1pPr>
          </a:lstStyle>
          <a:p>
            <a:pPr>
              <a:defRPr/>
            </a:pPr>
            <a:fld id="{DBFA3685-A95B-49C6-B21C-BC683CFC9C4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8825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0000"/>
            </a:gs>
            <a:gs pos="39999">
              <a:srgbClr val="0A128C"/>
            </a:gs>
            <a:gs pos="70000">
              <a:srgbClr val="181CC7"/>
            </a:gs>
            <a:gs pos="88000">
              <a:srgbClr val="7005D4"/>
            </a:gs>
            <a:gs pos="100000">
              <a:srgbClr val="8C3D91"/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2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fld id="{D5499D38-564F-41E2-905A-7044BBE0BDEF}" type="datetimeFigureOut">
              <a:rPr lang="en-US" smtClean="0"/>
              <a:pPr>
                <a:defRPr/>
              </a:pPr>
              <a:t>12/4/2016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fld id="{9EF80E35-D3DE-49EE-8CC7-1342F54B3FD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81176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0000"/>
            </a:gs>
            <a:gs pos="39999">
              <a:srgbClr val="0A128C"/>
            </a:gs>
            <a:gs pos="70000">
              <a:srgbClr val="181CC7"/>
            </a:gs>
            <a:gs pos="88000">
              <a:srgbClr val="7005D4"/>
            </a:gs>
            <a:gs pos="100000">
              <a:srgbClr val="8C3D91"/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7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457200" y="1600202"/>
            <a:ext cx="8229600" cy="470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7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prstClr val="white">
                    <a:shade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7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prstClr val="white">
                    <a:shade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7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prstClr val="white">
                    <a:shade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94E9748-5FB0-4992-9146-888064371833}" type="slidenum">
              <a:rPr lang="he-IL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074905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7" r:id="rId1"/>
  </p:sldLayoutIdLst>
  <p:transition>
    <p:wipe dir="r"/>
  </p:transition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100" b="1" kern="120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9pPr>
    </p:titleStyle>
    <p:bodyStyle>
      <a:lvl1pPr marL="547688" indent="-411163" algn="l" rtl="0" eaLnBrk="0" fontAlgn="base" hangingPunct="0">
        <a:spcBef>
          <a:spcPct val="20000"/>
        </a:spcBef>
        <a:spcAft>
          <a:spcPct val="0"/>
        </a:spcAft>
        <a:buClr>
          <a:srgbClr val="F9F9F9"/>
        </a:buClr>
        <a:buSzPct val="65000"/>
        <a:buFont typeface="Wingdings 2" pitchFamily="18" charset="2"/>
        <a:buChar char="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363" indent="-282575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 2" pitchFamily="18" charset="2"/>
        <a:buChar char="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475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95000"/>
        <a:buFont typeface="Wingdings" pitchFamily="2" charset="2"/>
        <a:buChar char="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2550" indent="-18256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Font typeface="Wingdings 3" pitchFamily="18" charset="2"/>
        <a:buChar char="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4638" indent="-18256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 2" pitchFamily="18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0000"/>
            </a:gs>
            <a:gs pos="39999">
              <a:srgbClr val="0A128C"/>
            </a:gs>
            <a:gs pos="70000">
              <a:srgbClr val="181CC7"/>
            </a:gs>
            <a:gs pos="88000">
              <a:srgbClr val="7005D4"/>
            </a:gs>
            <a:gs pos="100000">
              <a:srgbClr val="8C3D91"/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2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prstClr val="black">
                    <a:tint val="75000"/>
                  </a:prstClr>
                </a:solidFill>
                <a:latin typeface="Calibri"/>
                <a:cs typeface="Arial" pitchFamily="34" charset="0"/>
              </a:defRPr>
            </a:lvl1pPr>
          </a:lstStyle>
          <a:p>
            <a:pPr>
              <a:defRPr/>
            </a:pPr>
            <a:fld id="{C308F909-9C82-4B34-8C5E-0A6D8B322F42}" type="datetimeFigureOut">
              <a:rPr lang="en-US" smtClean="0"/>
              <a:pPr>
                <a:defRPr/>
              </a:pPr>
              <a:t>12/4/2016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prstClr val="black">
                    <a:tint val="75000"/>
                  </a:prstClr>
                </a:solidFill>
                <a:latin typeface="Calibri"/>
                <a:cs typeface="Arial" pitchFamily="34" charset="0"/>
              </a:defRPr>
            </a:lvl1pPr>
          </a:lstStyle>
          <a:p>
            <a:pPr>
              <a:defRPr/>
            </a:pPr>
            <a:fld id="{DBFA3685-A95B-49C6-B21C-BC683CFC9C4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68879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0000"/>
            </a:gs>
            <a:gs pos="39999">
              <a:srgbClr val="0A128C"/>
            </a:gs>
            <a:gs pos="70000">
              <a:srgbClr val="181CC7"/>
            </a:gs>
            <a:gs pos="88000">
              <a:srgbClr val="7005D4"/>
            </a:gs>
            <a:gs pos="100000">
              <a:srgbClr val="8C3D91"/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2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fld id="{D5499D38-564F-41E2-905A-7044BBE0BDEF}" type="datetimeFigureOut">
              <a:rPr lang="en-US" smtClean="0"/>
              <a:pPr>
                <a:defRPr/>
              </a:pPr>
              <a:t>12/4/2016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fld id="{9EF80E35-D3DE-49EE-8CC7-1342F54B3FD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482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0000"/>
            </a:gs>
            <a:gs pos="39999">
              <a:srgbClr val="0A128C"/>
            </a:gs>
            <a:gs pos="70000">
              <a:srgbClr val="181CC7"/>
            </a:gs>
            <a:gs pos="88000">
              <a:srgbClr val="7005D4"/>
            </a:gs>
            <a:gs pos="100000">
              <a:srgbClr val="8C3D91"/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7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457200" y="1600202"/>
            <a:ext cx="8229600" cy="470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7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prstClr val="white">
                    <a:shade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7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prstClr val="white">
                    <a:shade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7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prstClr val="white">
                    <a:shade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94E9748-5FB0-4992-9146-888064371833}" type="slidenum">
              <a:rPr lang="he-IL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898930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5" r:id="rId1"/>
  </p:sldLayoutIdLst>
  <p:transition>
    <p:wipe dir="r"/>
  </p:transition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100" b="1" kern="120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9pPr>
    </p:titleStyle>
    <p:bodyStyle>
      <a:lvl1pPr marL="547688" indent="-411163" algn="l" rtl="0" eaLnBrk="0" fontAlgn="base" hangingPunct="0">
        <a:spcBef>
          <a:spcPct val="20000"/>
        </a:spcBef>
        <a:spcAft>
          <a:spcPct val="0"/>
        </a:spcAft>
        <a:buClr>
          <a:srgbClr val="F9F9F9"/>
        </a:buClr>
        <a:buSzPct val="65000"/>
        <a:buFont typeface="Wingdings 2" pitchFamily="18" charset="2"/>
        <a:buChar char="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363" indent="-282575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 2" pitchFamily="18" charset="2"/>
        <a:buChar char="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475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95000"/>
        <a:buFont typeface="Wingdings" pitchFamily="2" charset="2"/>
        <a:buChar char="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2550" indent="-18256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Font typeface="Wingdings 3" pitchFamily="18" charset="2"/>
        <a:buChar char="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4638" indent="-18256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 2" pitchFamily="18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0000"/>
            </a:gs>
            <a:gs pos="39999">
              <a:srgbClr val="0A128C"/>
            </a:gs>
            <a:gs pos="70000">
              <a:srgbClr val="181CC7"/>
            </a:gs>
            <a:gs pos="88000">
              <a:srgbClr val="7005D4"/>
            </a:gs>
            <a:gs pos="100000">
              <a:srgbClr val="8C3D91"/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2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fld id="{D5499D38-564F-41E2-905A-7044BBE0BDEF}" type="datetimeFigureOut">
              <a:rPr lang="en-US" smtClean="0"/>
              <a:pPr>
                <a:defRPr/>
              </a:pPr>
              <a:t>12/4/2016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fld id="{9EF80E35-D3DE-49EE-8CC7-1342F54B3FD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45692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7" Type="http://schemas.openxmlformats.org/officeDocument/2006/relationships/image" Target="../media/image3.jpe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emf"/><Relationship Id="rId5" Type="http://schemas.openxmlformats.org/officeDocument/2006/relationships/image" Target="../media/image7.emf"/><Relationship Id="rId4" Type="http://schemas.openxmlformats.org/officeDocument/2006/relationships/image" Target="../media/image6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emf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15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 Box 2"/>
          <p:cNvSpPr txBox="1">
            <a:spLocks noChangeArrowheads="1"/>
          </p:cNvSpPr>
          <p:nvPr/>
        </p:nvSpPr>
        <p:spPr bwMode="auto">
          <a:xfrm>
            <a:off x="1143000" y="76201"/>
            <a:ext cx="6858000" cy="1569660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3200" b="1" dirty="0" err="1">
                <a:solidFill>
                  <a:srgbClr val="FFFF00"/>
                </a:solidFill>
                <a:effectLst>
                  <a:glow>
                    <a:srgbClr val="FF388C">
                      <a:alpha val="0"/>
                    </a:srgbClr>
                  </a:glow>
                </a:effectLst>
              </a:rPr>
              <a:t>Guaiacol</a:t>
            </a:r>
            <a:r>
              <a:rPr lang="en-US" sz="3200" b="1" dirty="0">
                <a:solidFill>
                  <a:srgbClr val="FFFF00"/>
                </a:solidFill>
                <a:effectLst>
                  <a:glow>
                    <a:srgbClr val="FF388C">
                      <a:alpha val="0"/>
                    </a:srgbClr>
                  </a:glow>
                </a:effectLst>
              </a:rPr>
              <a:t> – a novel drug candidate for treating Adult </a:t>
            </a:r>
            <a:r>
              <a:rPr lang="en-US" sz="3200" b="1" dirty="0" err="1">
                <a:solidFill>
                  <a:srgbClr val="FFFF00"/>
                </a:solidFill>
                <a:effectLst>
                  <a:glow>
                    <a:srgbClr val="FF388C">
                      <a:alpha val="0"/>
                    </a:srgbClr>
                  </a:glow>
                </a:effectLst>
              </a:rPr>
              <a:t>Polyglucosan</a:t>
            </a:r>
            <a:r>
              <a:rPr lang="en-US" sz="3200" b="1" dirty="0">
                <a:solidFill>
                  <a:srgbClr val="FFFF00"/>
                </a:solidFill>
                <a:effectLst>
                  <a:glow>
                    <a:srgbClr val="FF388C">
                      <a:alpha val="0"/>
                    </a:srgbClr>
                  </a:glow>
                </a:effectLst>
              </a:rPr>
              <a:t> Body Disease</a:t>
            </a:r>
            <a:endParaRPr lang="en-US" altLang="en-US" sz="3200" b="1" dirty="0">
              <a:solidFill>
                <a:srgbClr val="FFFF00"/>
              </a:solidFill>
              <a:effectLst>
                <a:glow>
                  <a:srgbClr val="FF388C">
                    <a:alpha val="0"/>
                  </a:srgbClr>
                </a:glow>
              </a:effectLst>
            </a:endParaRPr>
          </a:p>
        </p:txBody>
      </p:sp>
      <p:sp>
        <p:nvSpPr>
          <p:cNvPr id="2051" name="Text Box 3"/>
          <p:cNvSpPr txBox="1">
            <a:spLocks noChangeArrowheads="1"/>
          </p:cNvSpPr>
          <p:nvPr/>
        </p:nvSpPr>
        <p:spPr bwMode="auto">
          <a:xfrm>
            <a:off x="1143000" y="2438402"/>
            <a:ext cx="6858000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ea typeface="Arial Unicode MS" pitchFamily="34" charset="-128"/>
                <a:cs typeface="Arial" pitchFamily="34" charset="0"/>
              </a:rPr>
              <a:t>Or Kakhlon </a:t>
            </a:r>
            <a:endParaRPr lang="en-US" sz="2000" b="1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0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  <a:ea typeface="Arial Unicode MS" pitchFamily="34" charset="-128"/>
              <a:cs typeface="Arial" pitchFamily="34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ea typeface="Arial Unicode MS" pitchFamily="34" charset="-128"/>
                <a:cs typeface="Arial" pitchFamily="34" charset="0"/>
              </a:rPr>
              <a:t>Department of Neurology Hadassah University Hospital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0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  <a:ea typeface="Arial Unicode MS" pitchFamily="34" charset="-128"/>
              <a:cs typeface="Arial" pitchFamily="34" charset="0"/>
            </a:endParaRPr>
          </a:p>
        </p:txBody>
      </p:sp>
      <p:pic>
        <p:nvPicPr>
          <p:cNvPr id="22532" name="Picture 6" descr="logoHadassa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6194" y="3836518"/>
            <a:ext cx="1485900" cy="153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4479635" y="2967335"/>
            <a:ext cx="18473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endParaRPr lang="en-US" sz="5400" b="1" cap="all" dirty="0">
              <a:ln w="0"/>
              <a:gradFill flip="none">
                <a:gsLst>
                  <a:gs pos="0">
                    <a:srgbClr val="FF388C">
                      <a:tint val="75000"/>
                      <a:shade val="75000"/>
                      <a:satMod val="170000"/>
                    </a:srgbClr>
                  </a:gs>
                  <a:gs pos="49000">
                    <a:srgbClr val="FF388C">
                      <a:tint val="88000"/>
                      <a:shade val="65000"/>
                      <a:satMod val="172000"/>
                    </a:srgbClr>
                  </a:gs>
                  <a:gs pos="50000">
                    <a:srgbClr val="FF388C">
                      <a:shade val="65000"/>
                      <a:satMod val="130000"/>
                    </a:srgbClr>
                  </a:gs>
                  <a:gs pos="92000">
                    <a:srgbClr val="FF388C">
                      <a:shade val="50000"/>
                      <a:satMod val="120000"/>
                    </a:srgbClr>
                  </a:gs>
                  <a:gs pos="100000">
                    <a:srgbClr val="FF388C">
                      <a:shade val="48000"/>
                      <a:satMod val="120000"/>
                    </a:srgb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Book Antiqua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150145" y="5373218"/>
            <a:ext cx="685799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ea typeface="Arial Unicode MS" pitchFamily="34" charset="-128"/>
                <a:cs typeface="Arial" pitchFamily="34" charset="0"/>
              </a:rPr>
              <a:t>APBDRF 12th Annual Scientific Advisory Board Meeting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ea typeface="Arial Unicode MS" pitchFamily="34" charset="-128"/>
                <a:cs typeface="Arial" pitchFamily="34" charset="0"/>
              </a:rPr>
              <a:t>NYC December 5-6, 2016 </a:t>
            </a:r>
          </a:p>
        </p:txBody>
      </p:sp>
    </p:spTree>
    <p:extLst>
      <p:ext uri="{BB962C8B-B14F-4D97-AF65-F5344CB8AC3E}">
        <p14:creationId xmlns:p14="http://schemas.microsoft.com/office/powerpoint/2010/main" val="3036571388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62566" y="1459552"/>
            <a:ext cx="2100109" cy="4366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62415" y="1459552"/>
            <a:ext cx="2168666" cy="43669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7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52029" y="1447800"/>
            <a:ext cx="2168666" cy="4391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427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4034" y="1447800"/>
            <a:ext cx="1614488" cy="440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278" name="TextBox 6"/>
          <p:cNvSpPr txBox="1">
            <a:spLocks noChangeArrowheads="1"/>
          </p:cNvSpPr>
          <p:nvPr/>
        </p:nvSpPr>
        <p:spPr bwMode="auto">
          <a:xfrm>
            <a:off x="2703879" y="1123890"/>
            <a:ext cx="126669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2000" b="1" dirty="0" err="1">
                <a:solidFill>
                  <a:prstClr val="white"/>
                </a:solidFill>
              </a:rPr>
              <a:t>Guaiacol</a:t>
            </a:r>
            <a:endParaRPr lang="en-US" altLang="en-US" sz="2000" b="1" dirty="0">
              <a:solidFill>
                <a:prstClr val="white"/>
              </a:solidFill>
            </a:endParaRPr>
          </a:p>
        </p:txBody>
      </p:sp>
      <p:sp>
        <p:nvSpPr>
          <p:cNvPr id="54279" name="TextBox 8"/>
          <p:cNvSpPr txBox="1">
            <a:spLocks noChangeArrowheads="1"/>
          </p:cNvSpPr>
          <p:nvPr/>
        </p:nvSpPr>
        <p:spPr bwMode="auto">
          <a:xfrm>
            <a:off x="1567543" y="762002"/>
            <a:ext cx="1208314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2000" b="1" dirty="0">
                <a:solidFill>
                  <a:prstClr val="white"/>
                </a:solidFill>
              </a:rPr>
              <a:t>No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2000" b="1" dirty="0">
                <a:solidFill>
                  <a:prstClr val="white"/>
                </a:solidFill>
              </a:rPr>
              <a:t>addition</a:t>
            </a:r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Leonardo J. Solmesky, Ph.D.                                     Cell screening facility for personalized medicine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22463" y="76201"/>
            <a:ext cx="734021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 dirty="0">
                <a:ln w="6350">
                  <a:noFill/>
                </a:ln>
                <a:solidFill>
                  <a:srgbClr val="FFFF0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Dose response in APBD patient skin fibroblasts of positive hits from HTS on APBD mouse model of the LOC library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4284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5990" y="1447800"/>
            <a:ext cx="1614488" cy="440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1485901" y="2484493"/>
            <a:ext cx="461665" cy="2092881"/>
          </a:xfrm>
          <a:prstGeom prst="rect">
            <a:avLst/>
          </a:prstGeom>
          <a:noFill/>
        </p:spPr>
        <p:txBody>
          <a:bodyPr vert="vert270"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 dirty="0">
                <a:ln w="6350">
                  <a:noFill/>
                </a:ln>
                <a:solidFill>
                  <a:prstClr val="white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PG Mean Intensity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157007" y="5867400"/>
            <a:ext cx="2826416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 dirty="0">
                <a:ln w="6350">
                  <a:noFill/>
                </a:ln>
                <a:solidFill>
                  <a:prstClr val="white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Concentration (0-10 uM)</a:t>
            </a:r>
          </a:p>
        </p:txBody>
      </p:sp>
      <p:pic>
        <p:nvPicPr>
          <p:cNvPr id="54291" name="Picture 6" descr="logoHadassah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5653" y="5870577"/>
            <a:ext cx="928347" cy="98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TextBox 6"/>
          <p:cNvSpPr txBox="1">
            <a:spLocks noChangeArrowheads="1"/>
          </p:cNvSpPr>
          <p:nvPr/>
        </p:nvSpPr>
        <p:spPr bwMode="auto">
          <a:xfrm>
            <a:off x="3972680" y="1123890"/>
            <a:ext cx="123783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altLang="en-US" sz="2000" b="1" dirty="0" err="1">
                <a:solidFill>
                  <a:prstClr val="white"/>
                </a:solidFill>
              </a:rPr>
              <a:t>Mitotane</a:t>
            </a:r>
            <a:endParaRPr lang="en-US" altLang="en-US" sz="2000" b="1" dirty="0">
              <a:solidFill>
                <a:prstClr val="white"/>
              </a:solidFill>
            </a:endParaRPr>
          </a:p>
        </p:txBody>
      </p:sp>
      <p:sp>
        <p:nvSpPr>
          <p:cNvPr id="20" name="TextBox 6"/>
          <p:cNvSpPr txBox="1">
            <a:spLocks noChangeArrowheads="1"/>
          </p:cNvSpPr>
          <p:nvPr/>
        </p:nvSpPr>
        <p:spPr bwMode="auto">
          <a:xfrm>
            <a:off x="5352331" y="1115738"/>
            <a:ext cx="94949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altLang="en-US" sz="2000" b="1" dirty="0" err="1">
                <a:solidFill>
                  <a:prstClr val="white"/>
                </a:solidFill>
              </a:rPr>
              <a:t>Terpin</a:t>
            </a:r>
            <a:endParaRPr lang="en-US" altLang="en-US" sz="2000" b="1" dirty="0">
              <a:solidFill>
                <a:prstClr val="white"/>
              </a:solidFill>
            </a:endParaRPr>
          </a:p>
        </p:txBody>
      </p:sp>
      <p:sp>
        <p:nvSpPr>
          <p:cNvPr id="21" name="TextBox 6"/>
          <p:cNvSpPr txBox="1">
            <a:spLocks noChangeArrowheads="1"/>
          </p:cNvSpPr>
          <p:nvPr/>
        </p:nvSpPr>
        <p:spPr bwMode="auto">
          <a:xfrm>
            <a:off x="6302611" y="1121128"/>
            <a:ext cx="1747031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altLang="en-US" sz="2000" b="1" dirty="0" err="1">
                <a:solidFill>
                  <a:prstClr val="white"/>
                </a:solidFill>
              </a:rPr>
              <a:t>Benzbromarone</a:t>
            </a:r>
            <a:endParaRPr lang="en-US" altLang="en-US" sz="2000" b="1" dirty="0">
              <a:solidFill>
                <a:prstClr val="white"/>
              </a:solidFill>
            </a:endParaRPr>
          </a:p>
        </p:txBody>
      </p:sp>
      <p:sp>
        <p:nvSpPr>
          <p:cNvPr id="2" name="Oval 1"/>
          <p:cNvSpPr/>
          <p:nvPr/>
        </p:nvSpPr>
        <p:spPr>
          <a:xfrm>
            <a:off x="2737095" y="899097"/>
            <a:ext cx="1139068" cy="84969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198552460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50673607"/>
              </p:ext>
            </p:extLst>
          </p:nvPr>
        </p:nvGraphicFramePr>
        <p:xfrm>
          <a:off x="327207" y="2597218"/>
          <a:ext cx="4261122" cy="27719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Right Brace 1"/>
          <p:cNvSpPr/>
          <p:nvPr/>
        </p:nvSpPr>
        <p:spPr>
          <a:xfrm rot="16200000">
            <a:off x="2923244" y="1799019"/>
            <a:ext cx="288033" cy="1262321"/>
          </a:xfrm>
          <a:prstGeom prst="rightBrac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  <a:latin typeface="Calibri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917130" y="2060848"/>
            <a:ext cx="1893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Calibri"/>
              </a:rPr>
              <a:t>*</a:t>
            </a:r>
          </a:p>
        </p:txBody>
      </p:sp>
      <p:sp>
        <p:nvSpPr>
          <p:cNvPr id="5" name="Title 2"/>
          <p:cNvSpPr txBox="1">
            <a:spLocks/>
          </p:cNvSpPr>
          <p:nvPr/>
        </p:nvSpPr>
        <p:spPr bwMode="auto">
          <a:xfrm>
            <a:off x="0" y="332656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sz="2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Establishing mode of action: 3 hits from the LOC library were demonstrated to inhibit recombinant </a:t>
            </a:r>
            <a:r>
              <a:rPr lang="en-US" sz="2400" b="1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GYS.</a:t>
            </a:r>
          </a:p>
          <a:p>
            <a:endParaRPr lang="en-US" sz="240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b="1" dirty="0" err="1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Guaiacol</a:t>
            </a:r>
            <a:r>
              <a:rPr lang="en-US" sz="2400" b="1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was the most potent inhibitor acting on both recombinant GYS and cell lysate</a:t>
            </a:r>
            <a:endParaRPr lang="en-US" sz="2400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7" name="Picture 6" descr="logoHadassa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9325" y="5870577"/>
            <a:ext cx="944675" cy="98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4654" y="2597217"/>
            <a:ext cx="3927007" cy="2772000"/>
          </a:xfrm>
          <a:prstGeom prst="rect">
            <a:avLst/>
          </a:prstGeom>
          <a:noFill/>
        </p:spPr>
      </p:pic>
      <p:sp>
        <p:nvSpPr>
          <p:cNvPr id="10" name="Right Brace 9"/>
          <p:cNvSpPr/>
          <p:nvPr/>
        </p:nvSpPr>
        <p:spPr>
          <a:xfrm rot="16200000">
            <a:off x="7253301" y="1882173"/>
            <a:ext cx="302664" cy="1127426"/>
          </a:xfrm>
          <a:prstGeom prst="rightBrac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  <a:latin typeface="Calibri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248721" y="2060849"/>
            <a:ext cx="180042" cy="369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Calibri"/>
              </a:rPr>
              <a:t>*</a:t>
            </a:r>
          </a:p>
        </p:txBody>
      </p:sp>
    </p:spTree>
    <p:extLst>
      <p:ext uri="{BB962C8B-B14F-4D97-AF65-F5344CB8AC3E}">
        <p14:creationId xmlns:p14="http://schemas.microsoft.com/office/powerpoint/2010/main" val="2110552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logoHadassah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3740" y="6047740"/>
            <a:ext cx="810260" cy="8102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tle 2"/>
          <p:cNvSpPr txBox="1">
            <a:spLocks/>
          </p:cNvSpPr>
          <p:nvPr/>
        </p:nvSpPr>
        <p:spPr bwMode="auto">
          <a:xfrm>
            <a:off x="-81643" y="162195"/>
            <a:ext cx="9225643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sz="2400" b="1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GYS inhibition by </a:t>
            </a:r>
            <a:r>
              <a:rPr lang="en-US" sz="2400" b="1" dirty="0" err="1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Guaiacol</a:t>
            </a:r>
            <a:r>
              <a:rPr lang="en-US" sz="2400" b="1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was also demonstrated by a completely independent manner: On Gel glycogen synthesis assay</a:t>
            </a:r>
            <a:endParaRPr lang="en-US" sz="2400" dirty="0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5" name="Group 4"/>
          <p:cNvGrpSpPr>
            <a:grpSpLocks noChangeAspect="1"/>
          </p:cNvGrpSpPr>
          <p:nvPr/>
        </p:nvGrpSpPr>
        <p:grpSpPr>
          <a:xfrm>
            <a:off x="922576" y="1217340"/>
            <a:ext cx="2943616" cy="3932225"/>
            <a:chOff x="0" y="0"/>
            <a:chExt cx="2450592" cy="3511296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450592" cy="351129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4128" y="1194816"/>
              <a:ext cx="524256" cy="1962912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1" name="Group 10"/>
          <p:cNvGrpSpPr>
            <a:grpSpLocks noChangeAspect="1"/>
          </p:cNvGrpSpPr>
          <p:nvPr/>
        </p:nvGrpSpPr>
        <p:grpSpPr>
          <a:xfrm>
            <a:off x="3897689" y="1646374"/>
            <a:ext cx="4275681" cy="3312059"/>
            <a:chOff x="0" y="0"/>
            <a:chExt cx="3579779" cy="2957209"/>
          </a:xfrm>
        </p:grpSpPr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3579779" cy="295720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" name="Text Box 2"/>
            <p:cNvSpPr txBox="1">
              <a:spLocks noChangeArrowheads="1"/>
            </p:cNvSpPr>
            <p:nvPr/>
          </p:nvSpPr>
          <p:spPr bwMode="auto">
            <a:xfrm>
              <a:off x="58361" y="19455"/>
              <a:ext cx="194944" cy="184784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rot="0" vert="horz" wrap="square" lIns="0" tIns="0" rIns="0" bIns="0" anchor="t" anchorCtr="0">
              <a:spAutoFit/>
            </a:bodyPr>
            <a:lstStyle/>
            <a:p>
              <a:pPr>
                <a:spcAft>
                  <a:spcPts val="0"/>
                </a:spcAft>
              </a:pPr>
              <a:r>
                <a:rPr lang="en-US" sz="1200" b="1"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B</a:t>
              </a:r>
              <a:endParaRPr lang="en-US" sz="120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</p:grpSp>
      <p:sp>
        <p:nvSpPr>
          <p:cNvPr id="14" name="Rectangle 13"/>
          <p:cNvSpPr/>
          <p:nvPr/>
        </p:nvSpPr>
        <p:spPr>
          <a:xfrm>
            <a:off x="-8164" y="5228216"/>
            <a:ext cx="9144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(A)</a:t>
            </a:r>
            <a:r>
              <a:rPr lang="en-US" dirty="0" smtClean="0">
                <a:solidFill>
                  <a:schemeClr val="bg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 Isolated 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GYS1-GYG1 complex shows staining only with the glycogen synthesis substrate UDP-Glucose (UDPG). </a:t>
            </a:r>
            <a:endParaRPr lang="en-US" dirty="0" smtClean="0">
              <a:solidFill>
                <a:schemeClr val="bg1"/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  <a:p>
            <a:r>
              <a:rPr lang="en-US" b="1" dirty="0" smtClean="0">
                <a:solidFill>
                  <a:schemeClr val="bg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(</a:t>
            </a:r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B)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 UDPG dose responsively increases the MW of the GYS1-GYG1 construct as glycogen chain increases. </a:t>
            </a:r>
            <a:endParaRPr lang="he-IL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 Box 14"/>
          <p:cNvSpPr txBox="1">
            <a:spLocks noChangeArrowheads="1"/>
          </p:cNvSpPr>
          <p:nvPr/>
        </p:nvSpPr>
        <p:spPr bwMode="auto">
          <a:xfrm>
            <a:off x="11493" y="4664202"/>
            <a:ext cx="1302958" cy="5155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GB" sz="11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Wyatt Yue</a:t>
            </a:r>
          </a:p>
          <a:p>
            <a:pPr>
              <a:spcBef>
                <a:spcPct val="50000"/>
              </a:spcBef>
              <a:defRPr/>
            </a:pPr>
            <a:r>
              <a:rPr lang="en-GB" sz="11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Igor </a:t>
            </a:r>
            <a:r>
              <a:rPr lang="en-GB" sz="1100" b="1" dirty="0" err="1" smtClean="0"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Fereira</a:t>
            </a:r>
            <a:endParaRPr lang="en-US" sz="1100" b="1" dirty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965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>
            <a:grpSpLocks noChangeAspect="1"/>
          </p:cNvGrpSpPr>
          <p:nvPr/>
        </p:nvGrpSpPr>
        <p:grpSpPr>
          <a:xfrm>
            <a:off x="1" y="-17361"/>
            <a:ext cx="3045278" cy="3636000"/>
            <a:chOff x="0" y="0"/>
            <a:chExt cx="3249038" cy="3307404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3249038" cy="330740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" name="Text Box 2"/>
            <p:cNvSpPr txBox="1">
              <a:spLocks noChangeArrowheads="1"/>
            </p:cNvSpPr>
            <p:nvPr/>
          </p:nvSpPr>
          <p:spPr bwMode="auto">
            <a:xfrm>
              <a:off x="97265" y="19453"/>
              <a:ext cx="194309" cy="167977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rot="0" vert="horz" wrap="square" lIns="0" tIns="0" rIns="0" bIns="0" anchor="t" anchorCtr="0">
              <a:spAutoFit/>
            </a:bodyPr>
            <a:lstStyle/>
            <a:p>
              <a:pPr>
                <a:spcAft>
                  <a:spcPts val="0"/>
                </a:spcAft>
              </a:pPr>
              <a:r>
                <a:rPr lang="en-US" sz="1200" b="1"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C</a:t>
              </a:r>
              <a:endParaRPr lang="en-US" sz="120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</p:grpSp>
      <p:grpSp>
        <p:nvGrpSpPr>
          <p:cNvPr id="3" name="Group 2"/>
          <p:cNvGrpSpPr>
            <a:grpSpLocks noChangeAspect="1"/>
          </p:cNvGrpSpPr>
          <p:nvPr/>
        </p:nvGrpSpPr>
        <p:grpSpPr>
          <a:xfrm>
            <a:off x="3045279" y="1133763"/>
            <a:ext cx="2906282" cy="3636000"/>
            <a:chOff x="0" y="0"/>
            <a:chExt cx="3349182" cy="3346315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3349182" cy="334631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" name="Text Box 2"/>
            <p:cNvSpPr txBox="1">
              <a:spLocks noChangeArrowheads="1"/>
            </p:cNvSpPr>
            <p:nvPr/>
          </p:nvSpPr>
          <p:spPr bwMode="auto">
            <a:xfrm>
              <a:off x="19452" y="38905"/>
              <a:ext cx="194309" cy="169953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rot="0" vert="horz" wrap="square" lIns="0" tIns="0" rIns="0" bIns="0" anchor="t" anchorCtr="0">
              <a:spAutoFit/>
            </a:bodyPr>
            <a:lstStyle/>
            <a:p>
              <a:pPr>
                <a:spcAft>
                  <a:spcPts val="0"/>
                </a:spcAft>
              </a:pPr>
              <a:r>
                <a:rPr lang="en-US" sz="1200" b="1"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D</a:t>
              </a:r>
              <a:endParaRPr lang="en-US" sz="120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</p:grp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5812971" y="2112866"/>
            <a:ext cx="3331029" cy="3636000"/>
            <a:chOff x="0" y="0"/>
            <a:chExt cx="3560324" cy="3171217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3560324" cy="317121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" name="Text Box 2"/>
            <p:cNvSpPr txBox="1">
              <a:spLocks noChangeArrowheads="1"/>
            </p:cNvSpPr>
            <p:nvPr/>
          </p:nvSpPr>
          <p:spPr bwMode="auto">
            <a:xfrm>
              <a:off x="311241" y="77820"/>
              <a:ext cx="739140" cy="16106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rot="0" vert="horz" wrap="square" lIns="0" tIns="0" rIns="0" bIns="0" anchor="t" anchorCtr="0">
              <a:spAutoFit/>
            </a:bodyPr>
            <a:lstStyle/>
            <a:p>
              <a:pPr>
                <a:spcAft>
                  <a:spcPts val="0"/>
                </a:spcAft>
              </a:pPr>
              <a:r>
                <a:rPr lang="en-US" sz="1200" b="1"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E</a:t>
              </a:r>
              <a:endParaRPr lang="en-US" sz="120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</p:grpSp>
      <p:sp>
        <p:nvSpPr>
          <p:cNvPr id="11" name="Rectangle 10"/>
          <p:cNvSpPr/>
          <p:nvPr/>
        </p:nvSpPr>
        <p:spPr>
          <a:xfrm>
            <a:off x="0" y="5748866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(C, D)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Guaiacol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 inhibits GYS1-GYG1 gel migration indicating inhibition of glycogen synthesis, which is dose responsive </a:t>
            </a:r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(E)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.</a:t>
            </a:r>
            <a:endParaRPr lang="he-IL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Picture 11" descr="logoHadassah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3740" y="6047740"/>
            <a:ext cx="810260" cy="8102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 Box 14"/>
          <p:cNvSpPr txBox="1">
            <a:spLocks noChangeArrowheads="1"/>
          </p:cNvSpPr>
          <p:nvPr/>
        </p:nvSpPr>
        <p:spPr bwMode="auto">
          <a:xfrm>
            <a:off x="11493" y="4664202"/>
            <a:ext cx="1302958" cy="5155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GB" sz="11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Wyatt Yue</a:t>
            </a:r>
          </a:p>
          <a:p>
            <a:pPr>
              <a:spcBef>
                <a:spcPct val="50000"/>
              </a:spcBef>
              <a:defRPr/>
            </a:pPr>
            <a:r>
              <a:rPr lang="en-GB" sz="11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Igor </a:t>
            </a:r>
            <a:r>
              <a:rPr lang="en-GB" sz="1100" b="1" dirty="0" err="1" smtClean="0"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Fereira</a:t>
            </a:r>
            <a:endParaRPr lang="en-US" sz="1100" b="1" dirty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4012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6112" y="1015841"/>
            <a:ext cx="4719920" cy="3996000"/>
          </a:xfrm>
          <a:prstGeom prst="rect">
            <a:avLst/>
          </a:prstGeom>
          <a:noFill/>
        </p:spPr>
      </p:pic>
      <p:sp>
        <p:nvSpPr>
          <p:cNvPr id="16" name="Rectangle 15"/>
          <p:cNvSpPr/>
          <p:nvPr/>
        </p:nvSpPr>
        <p:spPr>
          <a:xfrm>
            <a:off x="0" y="5598772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dirty="0" smtClean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GYG1 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expressed in the absence (0mM) or presence of </a:t>
            </a:r>
            <a:r>
              <a:rPr lang="en-US" dirty="0" err="1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Guaiacol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has the same pattern and level of endogenous self-</a:t>
            </a:r>
            <a:r>
              <a:rPr lang="en-US" dirty="0" err="1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glucosylation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as also revealed by </a:t>
            </a:r>
            <a:r>
              <a:rPr lang="en-US" dirty="0" smtClean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MS.</a:t>
            </a:r>
            <a:r>
              <a:rPr lang="en-US" b="1" dirty="0" smtClean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dirty="0" smtClean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endParaRPr lang="en-US" sz="2800" dirty="0">
              <a:solidFill>
                <a:schemeClr val="bg1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13" name="Picture 12" descr="logoHadassah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3740" y="6047740"/>
            <a:ext cx="810260" cy="8102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7" name="Group 16"/>
          <p:cNvGrpSpPr>
            <a:grpSpLocks noChangeAspect="1"/>
          </p:cNvGrpSpPr>
          <p:nvPr/>
        </p:nvGrpSpPr>
        <p:grpSpPr>
          <a:xfrm>
            <a:off x="936445" y="627213"/>
            <a:ext cx="2808227" cy="4785341"/>
            <a:chOff x="414528" y="0"/>
            <a:chExt cx="3836848" cy="6536729"/>
          </a:xfrm>
          <a:solidFill>
            <a:schemeClr val="bg1"/>
          </a:solidFill>
        </p:grpSpPr>
        <p:pic>
          <p:nvPicPr>
            <p:cNvPr id="19" name="Picture 18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999" t="13333" r="22347" b="46667"/>
            <a:stretch/>
          </p:blipFill>
          <p:spPr>
            <a:xfrm>
              <a:off x="414528" y="2030043"/>
              <a:ext cx="1752600" cy="4506686"/>
            </a:xfrm>
            <a:prstGeom prst="rect">
              <a:avLst/>
            </a:prstGeom>
            <a:grpFill/>
          </p:spPr>
        </p:pic>
        <p:sp>
          <p:nvSpPr>
            <p:cNvPr id="20" name="TextBox 72"/>
            <p:cNvSpPr txBox="1"/>
            <p:nvPr/>
          </p:nvSpPr>
          <p:spPr>
            <a:xfrm rot="17474064">
              <a:off x="-51494" y="1410013"/>
              <a:ext cx="1593927" cy="385272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GB" sz="900" kern="1200">
                  <a:solidFill>
                    <a:srgbClr val="000000"/>
                  </a:solidFill>
                  <a:effectLst/>
                  <a:latin typeface="Calibri"/>
                  <a:ea typeface="Times New Roman"/>
                  <a:cs typeface="Arial"/>
                </a:rPr>
                <a:t>-UDPG -Guaiacol</a:t>
              </a:r>
              <a:endParaRPr lang="en-US" sz="1200">
                <a:effectLst/>
                <a:latin typeface="Times New Roman"/>
                <a:ea typeface="Times New Roman"/>
              </a:endParaRPr>
            </a:p>
          </p:txBody>
        </p:sp>
        <p:sp>
          <p:nvSpPr>
            <p:cNvPr id="21" name="TextBox 73"/>
            <p:cNvSpPr txBox="1"/>
            <p:nvPr/>
          </p:nvSpPr>
          <p:spPr>
            <a:xfrm rot="17474064">
              <a:off x="217747" y="1430728"/>
              <a:ext cx="1630971" cy="385272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GB" sz="900" kern="1200">
                  <a:solidFill>
                    <a:srgbClr val="000000"/>
                  </a:solidFill>
                  <a:effectLst/>
                  <a:latin typeface="Calibri"/>
                  <a:ea typeface="Times New Roman"/>
                  <a:cs typeface="Arial"/>
                </a:rPr>
                <a:t>+UDPG -Guaiacol</a:t>
              </a:r>
              <a:endParaRPr lang="en-US" sz="1200">
                <a:effectLst/>
                <a:latin typeface="Times New Roman"/>
                <a:ea typeface="Times New Roman"/>
              </a:endParaRPr>
            </a:p>
          </p:txBody>
        </p:sp>
        <p:sp>
          <p:nvSpPr>
            <p:cNvPr id="22" name="TextBox 74"/>
            <p:cNvSpPr txBox="1"/>
            <p:nvPr/>
          </p:nvSpPr>
          <p:spPr>
            <a:xfrm rot="17474064">
              <a:off x="278616" y="1037038"/>
              <a:ext cx="2322096" cy="385272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GB" sz="900" kern="1200">
                  <a:solidFill>
                    <a:srgbClr val="000000"/>
                  </a:solidFill>
                  <a:effectLst/>
                  <a:latin typeface="Calibri"/>
                  <a:ea typeface="Times New Roman"/>
                  <a:cs typeface="Arial"/>
                </a:rPr>
                <a:t>-UDPG + 200mM Guaiacol</a:t>
              </a:r>
              <a:endParaRPr lang="en-US" sz="1200">
                <a:effectLst/>
                <a:latin typeface="Times New Roman"/>
                <a:ea typeface="Times New Roman"/>
              </a:endParaRPr>
            </a:p>
          </p:txBody>
        </p:sp>
        <p:sp>
          <p:nvSpPr>
            <p:cNvPr id="23" name="TextBox 75"/>
            <p:cNvSpPr txBox="1"/>
            <p:nvPr/>
          </p:nvSpPr>
          <p:spPr>
            <a:xfrm rot="17474064">
              <a:off x="566819" y="1037762"/>
              <a:ext cx="2401475" cy="385272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GB" sz="900" kern="1200">
                  <a:solidFill>
                    <a:srgbClr val="000000"/>
                  </a:solidFill>
                  <a:effectLst/>
                  <a:latin typeface="Calibri"/>
                  <a:ea typeface="Times New Roman"/>
                  <a:cs typeface="Arial"/>
                </a:rPr>
                <a:t>+UDPG + 200 mM Guaiacol</a:t>
              </a:r>
              <a:endParaRPr lang="en-US" sz="1200">
                <a:effectLst/>
                <a:latin typeface="Times New Roman"/>
                <a:ea typeface="Times New Roman"/>
              </a:endParaRPr>
            </a:p>
          </p:txBody>
        </p:sp>
        <p:sp>
          <p:nvSpPr>
            <p:cNvPr id="24" name="TextBox 76"/>
            <p:cNvSpPr txBox="1"/>
            <p:nvPr/>
          </p:nvSpPr>
          <p:spPr>
            <a:xfrm rot="17474064">
              <a:off x="1187695" y="1163790"/>
              <a:ext cx="2322096" cy="385272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GB" sz="900" kern="1200">
                  <a:solidFill>
                    <a:srgbClr val="000000"/>
                  </a:solidFill>
                  <a:effectLst/>
                  <a:latin typeface="Calibri"/>
                  <a:ea typeface="Times New Roman"/>
                  <a:cs typeface="Arial"/>
                </a:rPr>
                <a:t>-UDPG + 100mM Guaiacol</a:t>
              </a:r>
              <a:endParaRPr lang="en-US" sz="1200">
                <a:effectLst/>
                <a:latin typeface="Times New Roman"/>
                <a:ea typeface="Times New Roman"/>
              </a:endParaRPr>
            </a:p>
          </p:txBody>
        </p:sp>
        <p:sp>
          <p:nvSpPr>
            <p:cNvPr id="25" name="TextBox 77"/>
            <p:cNvSpPr txBox="1"/>
            <p:nvPr/>
          </p:nvSpPr>
          <p:spPr>
            <a:xfrm rot="17474064">
              <a:off x="875689" y="1008102"/>
              <a:ext cx="2401475" cy="385272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GB" sz="900" kern="1200">
                  <a:solidFill>
                    <a:srgbClr val="000000"/>
                  </a:solidFill>
                  <a:effectLst/>
                  <a:latin typeface="Calibri"/>
                  <a:ea typeface="Times New Roman"/>
                  <a:cs typeface="Arial"/>
                </a:rPr>
                <a:t>+UDPG + 100 mM Guaiacol</a:t>
              </a:r>
              <a:endParaRPr lang="en-US" sz="1200">
                <a:effectLst/>
                <a:latin typeface="Times New Roman"/>
                <a:ea typeface="Times New Roman"/>
              </a:endParaRPr>
            </a:p>
          </p:txBody>
        </p:sp>
        <p:sp>
          <p:nvSpPr>
            <p:cNvPr id="26" name="TextBox 18"/>
            <p:cNvSpPr txBox="1"/>
            <p:nvPr/>
          </p:nvSpPr>
          <p:spPr>
            <a:xfrm>
              <a:off x="2131534" y="4724699"/>
              <a:ext cx="2119842" cy="437092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GB" sz="1100" kern="1200">
                  <a:solidFill>
                    <a:srgbClr val="000000"/>
                  </a:solidFill>
                  <a:effectLst/>
                  <a:latin typeface="Calibri"/>
                  <a:ea typeface="Times New Roman"/>
                  <a:cs typeface="Arial"/>
                </a:rPr>
                <a:t>- Full length hGYG1</a:t>
              </a:r>
              <a:endParaRPr lang="en-US" sz="1200">
                <a:effectLst/>
                <a:latin typeface="Times New Roman"/>
                <a:ea typeface="Times New Roman"/>
              </a:endParaRPr>
            </a:p>
          </p:txBody>
        </p:sp>
      </p:grpSp>
      <p:sp>
        <p:nvSpPr>
          <p:cNvPr id="27" name="Text Box 14"/>
          <p:cNvSpPr txBox="1">
            <a:spLocks noChangeArrowheads="1"/>
          </p:cNvSpPr>
          <p:nvPr/>
        </p:nvSpPr>
        <p:spPr bwMode="auto">
          <a:xfrm>
            <a:off x="11493" y="4664202"/>
            <a:ext cx="1302958" cy="5155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GB" sz="11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Wyatt Yue</a:t>
            </a:r>
          </a:p>
          <a:p>
            <a:pPr>
              <a:spcBef>
                <a:spcPct val="50000"/>
              </a:spcBef>
              <a:defRPr/>
            </a:pPr>
            <a:r>
              <a:rPr lang="en-GB" sz="11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Igor </a:t>
            </a:r>
            <a:r>
              <a:rPr lang="en-GB" sz="1100" b="1" dirty="0" err="1" smtClean="0"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Fereira</a:t>
            </a:r>
            <a:endParaRPr lang="en-US" sz="1100" b="1" dirty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6770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Content Placeholder 3"/>
          <p:cNvPicPr>
            <a:picLocks noGrp="1"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66" y="4065517"/>
            <a:ext cx="3161619" cy="149948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0" y="-27384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Mode of action of </a:t>
            </a:r>
            <a:r>
              <a:rPr lang="en-US" b="1" dirty="0" err="1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Guaiacol</a:t>
            </a:r>
            <a:r>
              <a:rPr lang="en-US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with competitive inhibition of purified GS and mixed inhibition in cell lysate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5166066" y="2450600"/>
            <a:ext cx="3896291" cy="4383380"/>
            <a:chOff x="5364088" y="2450600"/>
            <a:chExt cx="3751326" cy="4383380"/>
          </a:xfrm>
        </p:grpSpPr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64088" y="4653136"/>
              <a:ext cx="3723894" cy="2180844"/>
            </a:xfrm>
            <a:prstGeom prst="rect">
              <a:avLst/>
            </a:prstGeom>
            <a:noFill/>
            <a:ln>
              <a:noFill/>
            </a:ln>
            <a:extLst/>
          </p:spPr>
        </p:pic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64088" y="2450600"/>
              <a:ext cx="3751326" cy="2180844"/>
            </a:xfrm>
            <a:prstGeom prst="rect">
              <a:avLst/>
            </a:prstGeom>
            <a:noFill/>
            <a:ln>
              <a:noFill/>
            </a:ln>
            <a:extLst/>
          </p:spPr>
        </p:pic>
      </p:grpSp>
      <p:grpSp>
        <p:nvGrpSpPr>
          <p:cNvPr id="8" name="Group 7"/>
          <p:cNvGrpSpPr/>
          <p:nvPr/>
        </p:nvGrpSpPr>
        <p:grpSpPr>
          <a:xfrm>
            <a:off x="0" y="5565000"/>
            <a:ext cx="3306536" cy="1268980"/>
            <a:chOff x="-88768" y="5565000"/>
            <a:chExt cx="2503061" cy="1268980"/>
          </a:xfrm>
        </p:grpSpPr>
        <p:sp>
          <p:nvSpPr>
            <p:cNvPr id="34" name="TextBox 33"/>
            <p:cNvSpPr txBox="1"/>
            <p:nvPr/>
          </p:nvSpPr>
          <p:spPr>
            <a:xfrm>
              <a:off x="2533" y="5565000"/>
              <a:ext cx="241176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 err="1" smtClean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Guaiacol</a:t>
              </a:r>
              <a:r>
                <a:rPr lang="en-US" sz="1400" b="1" dirty="0" smtClean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400" b="1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increases GS phosphorylation</a:t>
              </a: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-88768" y="6556981"/>
              <a:ext cx="1582997" cy="276999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200" b="1" dirty="0" err="1">
                  <a:solidFill>
                    <a:prstClr val="white"/>
                  </a:solidFill>
                  <a:latin typeface="Arial" charset="0"/>
                  <a:cs typeface="Arial" charset="0"/>
                </a:rPr>
                <a:t>Orhan</a:t>
              </a:r>
              <a:r>
                <a:rPr lang="en-US" sz="1200" b="1" dirty="0">
                  <a:solidFill>
                    <a:prstClr val="white"/>
                  </a:solidFill>
                  <a:latin typeface="Arial" charset="0"/>
                  <a:cs typeface="Arial" charset="0"/>
                </a:rPr>
                <a:t> </a:t>
              </a:r>
              <a:r>
                <a:rPr lang="en-US" sz="1200" b="1" dirty="0" err="1">
                  <a:solidFill>
                    <a:prstClr val="white"/>
                  </a:solidFill>
                  <a:latin typeface="Arial" charset="0"/>
                  <a:cs typeface="Arial" charset="0"/>
                </a:rPr>
                <a:t>Akman</a:t>
              </a:r>
              <a:endParaRPr lang="en-US" sz="1200" b="1" dirty="0">
                <a:solidFill>
                  <a:prstClr val="white"/>
                </a:solidFill>
                <a:latin typeface="Arial" charset="0"/>
                <a:cs typeface="Arial" charset="0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0" y="618947"/>
            <a:ext cx="8988879" cy="3276432"/>
            <a:chOff x="-25674" y="618947"/>
            <a:chExt cx="9298446" cy="3276432"/>
          </a:xfrm>
        </p:grpSpPr>
        <p:pic>
          <p:nvPicPr>
            <p:cNvPr id="17" name="Picture 16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755" t="24426" r="50208" b="25261"/>
            <a:stretch/>
          </p:blipFill>
          <p:spPr bwMode="auto">
            <a:xfrm>
              <a:off x="16393" y="1796190"/>
              <a:ext cx="3279158" cy="2099189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8" name="Picture 17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142" t="17955" r="29306" b="17118"/>
            <a:stretch/>
          </p:blipFill>
          <p:spPr bwMode="auto">
            <a:xfrm>
              <a:off x="3331840" y="618947"/>
              <a:ext cx="2102336" cy="1475019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9" name="Picture 18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195" t="19833" r="29775" b="23799"/>
            <a:stretch/>
          </p:blipFill>
          <p:spPr bwMode="auto">
            <a:xfrm>
              <a:off x="5475120" y="618947"/>
              <a:ext cx="1981065" cy="1309440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20" name="Picture 19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149" t="29227" r="45747" b="19624"/>
            <a:stretch/>
          </p:blipFill>
          <p:spPr bwMode="auto">
            <a:xfrm>
              <a:off x="7493264" y="618947"/>
              <a:ext cx="1598336" cy="1176296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sp>
          <p:nvSpPr>
            <p:cNvPr id="2" name="Rectangle 1"/>
            <p:cNvSpPr/>
            <p:nvPr/>
          </p:nvSpPr>
          <p:spPr>
            <a:xfrm>
              <a:off x="-25674" y="621002"/>
              <a:ext cx="3266633" cy="116955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b="1" dirty="0">
                  <a:solidFill>
                    <a:prstClr val="white"/>
                  </a:solidFill>
                  <a:latin typeface="Arial"/>
                  <a:ea typeface="Times New Roman"/>
                  <a:cs typeface="Times New Roman"/>
                </a:rPr>
                <a:t>Docking to the UDP binding site of homology model of human GS</a:t>
              </a:r>
            </a:p>
            <a:p>
              <a:r>
                <a:rPr lang="en-US" sz="1400" b="1" dirty="0">
                  <a:solidFill>
                    <a:srgbClr val="00FF00"/>
                  </a:solidFill>
                  <a:latin typeface="Arial"/>
                  <a:ea typeface="Times New Roman"/>
                  <a:cs typeface="Times New Roman"/>
                </a:rPr>
                <a:t>UDP - Green carbon</a:t>
              </a:r>
            </a:p>
            <a:p>
              <a:r>
                <a:rPr lang="en-US" sz="1400" b="1" dirty="0">
                  <a:solidFill>
                    <a:srgbClr val="993300"/>
                  </a:solidFill>
                  <a:latin typeface="Arial"/>
                  <a:ea typeface="Times New Roman"/>
                  <a:cs typeface="Times New Roman"/>
                </a:rPr>
                <a:t>UDP-Glucose - Brown carbon</a:t>
              </a:r>
            </a:p>
            <a:p>
              <a:r>
                <a:rPr lang="en-US" sz="1400" b="1" dirty="0" err="1" smtClean="0">
                  <a:solidFill>
                    <a:srgbClr val="FFFF00"/>
                  </a:solidFill>
                  <a:latin typeface="Arial"/>
                  <a:ea typeface="Times New Roman"/>
                  <a:cs typeface="Times New Roman"/>
                </a:rPr>
                <a:t>Guaiacol</a:t>
              </a:r>
              <a:r>
                <a:rPr lang="en-US" sz="1400" b="1" dirty="0" smtClean="0">
                  <a:solidFill>
                    <a:srgbClr val="FFFF00"/>
                  </a:solidFill>
                  <a:latin typeface="Arial"/>
                  <a:ea typeface="Times New Roman"/>
                  <a:cs typeface="Times New Roman"/>
                </a:rPr>
                <a:t> </a:t>
              </a:r>
              <a:r>
                <a:rPr lang="en-US" sz="1400" b="1" dirty="0">
                  <a:solidFill>
                    <a:srgbClr val="FFFF00"/>
                  </a:solidFill>
                  <a:latin typeface="Arial"/>
                  <a:ea typeface="Times New Roman"/>
                  <a:cs typeface="Times New Roman"/>
                </a:rPr>
                <a:t>- Yellow carbon</a:t>
              </a:r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3293832" y="2096023"/>
              <a:ext cx="2140343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UDP-Glucose Glide </a:t>
              </a:r>
              <a:r>
                <a:rPr lang="en-US" sz="1400" b="1" dirty="0" err="1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Gscore</a:t>
              </a:r>
              <a:r>
                <a:rPr lang="en-US" sz="1400" b="1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= -7.980 </a:t>
              </a: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5448670" y="1901184"/>
              <a:ext cx="1859635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UDP Glide </a:t>
              </a:r>
              <a:r>
                <a:rPr lang="en-US" sz="1400" b="1" dirty="0" err="1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Gscore</a:t>
              </a:r>
              <a:r>
                <a:rPr lang="en-US" sz="1400" b="1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= -5.692</a:t>
              </a: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7441508" y="1740584"/>
              <a:ext cx="183126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 err="1" smtClean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Guaiacol</a:t>
              </a:r>
              <a:r>
                <a:rPr lang="en-US" sz="1400" b="1" dirty="0" smtClean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400" b="1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Glide </a:t>
              </a:r>
              <a:r>
                <a:rPr lang="en-US" sz="1400" b="1" dirty="0" err="1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Gscore</a:t>
              </a:r>
              <a:r>
                <a:rPr lang="en-US" sz="1400" b="1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= -5.040</a:t>
              </a: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3331840" y="2619243"/>
              <a:ext cx="2266005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200" b="1" dirty="0" err="1">
                  <a:solidFill>
                    <a:prstClr val="white"/>
                  </a:solidFill>
                  <a:latin typeface="Arial" charset="0"/>
                  <a:cs typeface="Arial" charset="0"/>
                </a:rPr>
                <a:t>Netaly</a:t>
              </a:r>
              <a:r>
                <a:rPr lang="en-US" sz="1200" b="1" dirty="0">
                  <a:solidFill>
                    <a:prstClr val="white"/>
                  </a:solidFill>
                  <a:latin typeface="Arial" charset="0"/>
                  <a:cs typeface="Arial" charset="0"/>
                </a:rPr>
                <a:t> Khazanov</a:t>
              </a:r>
            </a:p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200" b="1" dirty="0" err="1">
                  <a:solidFill>
                    <a:prstClr val="white"/>
                  </a:solidFill>
                  <a:latin typeface="Arial" charset="0"/>
                  <a:cs typeface="Arial" charset="0"/>
                </a:rPr>
                <a:t>Hanoch</a:t>
              </a:r>
              <a:r>
                <a:rPr lang="en-US" sz="1200" b="1" dirty="0">
                  <a:solidFill>
                    <a:prstClr val="white"/>
                  </a:solidFill>
                  <a:latin typeface="Arial" charset="0"/>
                  <a:cs typeface="Arial" charset="0"/>
                </a:rPr>
                <a:t> </a:t>
              </a:r>
              <a:r>
                <a:rPr lang="en-US" sz="1200" b="1" dirty="0" err="1">
                  <a:solidFill>
                    <a:prstClr val="white"/>
                  </a:solidFill>
                  <a:latin typeface="Arial" charset="0"/>
                  <a:cs typeface="Arial" charset="0"/>
                </a:rPr>
                <a:t>Senderowitz</a:t>
              </a:r>
              <a:endParaRPr lang="en-US" sz="1200" b="1" dirty="0">
                <a:solidFill>
                  <a:prstClr val="white"/>
                </a:solidFill>
                <a:latin typeface="Arial" charset="0"/>
                <a:cs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33855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113" y="3672322"/>
            <a:ext cx="4882741" cy="3106163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-163286" y="-27384"/>
            <a:ext cx="9307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err="1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Guaiacol</a:t>
            </a:r>
            <a:r>
              <a:rPr lang="en-US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behaves as a GS inhibitor in APBD modeling mice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3907070" y="438416"/>
            <a:ext cx="5236930" cy="3136888"/>
            <a:chOff x="3699073" y="411119"/>
            <a:chExt cx="5409431" cy="3233905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99073" y="411119"/>
              <a:ext cx="5409431" cy="323390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" name="TextBox 11"/>
            <p:cNvSpPr txBox="1"/>
            <p:nvPr/>
          </p:nvSpPr>
          <p:spPr>
            <a:xfrm>
              <a:off x="6813624" y="2880393"/>
              <a:ext cx="1113980" cy="285566"/>
            </a:xfrm>
            <a:prstGeom prst="rect">
              <a:avLst/>
            </a:prstGeom>
            <a:solidFill>
              <a:schemeClr val="tx1"/>
            </a:solidFill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200" b="1" dirty="0" err="1" smtClean="0">
                  <a:solidFill>
                    <a:srgbClr val="D2D2D2">
                      <a:lumMod val="50000"/>
                    </a:srgbClr>
                  </a:solidFill>
                  <a:latin typeface="Arial" charset="0"/>
                  <a:cs typeface="Arial" charset="0"/>
                </a:rPr>
                <a:t>Guaiacol</a:t>
              </a:r>
              <a:endParaRPr lang="en-US" sz="1200" b="1" dirty="0">
                <a:solidFill>
                  <a:srgbClr val="D2D2D2">
                    <a:lumMod val="50000"/>
                  </a:srgb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7942728" y="2880232"/>
              <a:ext cx="1113980" cy="285566"/>
            </a:xfrm>
            <a:prstGeom prst="rect">
              <a:avLst/>
            </a:prstGeom>
            <a:solidFill>
              <a:schemeClr val="tx1"/>
            </a:solidFill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200" b="1" dirty="0" err="1" smtClean="0">
                  <a:solidFill>
                    <a:srgbClr val="D2D2D2">
                      <a:lumMod val="50000"/>
                    </a:srgbClr>
                  </a:solidFill>
                  <a:latin typeface="Arial" charset="0"/>
                  <a:cs typeface="Arial" charset="0"/>
                </a:rPr>
                <a:t>Guaiacol</a:t>
              </a:r>
              <a:endParaRPr lang="en-US" sz="1200" b="1" dirty="0">
                <a:solidFill>
                  <a:srgbClr val="D2D2D2">
                    <a:lumMod val="50000"/>
                  </a:srgbClr>
                </a:solidFill>
                <a:latin typeface="Arial" charset="0"/>
                <a:cs typeface="Arial" charset="0"/>
              </a:endParaRPr>
            </a:p>
          </p:txBody>
        </p:sp>
      </p:grpSp>
      <p:sp>
        <p:nvSpPr>
          <p:cNvPr id="14" name="TextBox 6"/>
          <p:cNvSpPr txBox="1">
            <a:spLocks noChangeArrowheads="1"/>
          </p:cNvSpPr>
          <p:nvPr/>
        </p:nvSpPr>
        <p:spPr bwMode="auto">
          <a:xfrm>
            <a:off x="353182" y="1456922"/>
            <a:ext cx="267990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b="1" dirty="0">
                <a:solidFill>
                  <a:prstClr val="white"/>
                </a:solidFill>
              </a:rPr>
              <a:t>Reduced glycogen content (liver only)</a:t>
            </a:r>
            <a:endParaRPr lang="en-US" altLang="en-US" sz="2000" b="1" dirty="0">
              <a:solidFill>
                <a:prstClr val="white"/>
              </a:solidFill>
            </a:endParaRPr>
          </a:p>
        </p:txBody>
      </p:sp>
      <p:sp>
        <p:nvSpPr>
          <p:cNvPr id="15" name="TextBox 6"/>
          <p:cNvSpPr txBox="1">
            <a:spLocks noChangeArrowheads="1"/>
          </p:cNvSpPr>
          <p:nvPr/>
        </p:nvSpPr>
        <p:spPr bwMode="auto">
          <a:xfrm>
            <a:off x="307325" y="4586159"/>
            <a:ext cx="267990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b="1" dirty="0">
                <a:solidFill>
                  <a:prstClr val="white"/>
                </a:solidFill>
              </a:rPr>
              <a:t>Reduced glucose tolerance</a:t>
            </a:r>
            <a:endParaRPr lang="en-US" altLang="en-US" sz="2000" b="1" dirty="0">
              <a:solidFill>
                <a:prstClr val="white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4574" y="6565284"/>
            <a:ext cx="1187248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b="1" dirty="0" err="1">
                <a:solidFill>
                  <a:prstClr val="white"/>
                </a:solidFill>
                <a:latin typeface="Arial" charset="0"/>
                <a:cs typeface="Arial" charset="0"/>
              </a:rPr>
              <a:t>Orhan</a:t>
            </a:r>
            <a:r>
              <a:rPr lang="en-US" sz="1200" b="1" dirty="0">
                <a:solidFill>
                  <a:prstClr val="white"/>
                </a:solidFill>
                <a:latin typeface="Arial" charset="0"/>
                <a:cs typeface="Arial" charset="0"/>
              </a:rPr>
              <a:t> </a:t>
            </a:r>
            <a:r>
              <a:rPr lang="en-US" sz="1200" b="1" dirty="0" err="1">
                <a:solidFill>
                  <a:prstClr val="white"/>
                </a:solidFill>
                <a:latin typeface="Arial" charset="0"/>
                <a:cs typeface="Arial" charset="0"/>
              </a:rPr>
              <a:t>Akman</a:t>
            </a:r>
            <a:endParaRPr lang="en-US" sz="1200" b="1" dirty="0">
              <a:solidFill>
                <a:prstClr val="white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337113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384633"/>
            <a:ext cx="3902390" cy="534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le 2"/>
          <p:cNvSpPr txBox="1">
            <a:spLocks/>
          </p:cNvSpPr>
          <p:nvPr/>
        </p:nvSpPr>
        <p:spPr bwMode="auto">
          <a:xfrm>
            <a:off x="1" y="0"/>
            <a:ext cx="9143999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sz="2400" b="1" dirty="0" err="1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Guaiacol</a:t>
            </a:r>
            <a:r>
              <a:rPr lang="en-US" sz="24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was able to reduce </a:t>
            </a:r>
            <a:r>
              <a:rPr lang="en-US" sz="2400" b="1" dirty="0" err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polyglucosan</a:t>
            </a:r>
            <a:r>
              <a:rPr lang="en-US" sz="24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(diastase resistant) staining in liver of APBD mouse models</a:t>
            </a:r>
            <a:endParaRPr lang="en-US" sz="2400" dirty="0">
              <a:solidFill>
                <a:srgbClr val="FFFF00"/>
              </a:solidFill>
              <a:latin typeface="Calibri"/>
            </a:endParaRPr>
          </a:p>
        </p:txBody>
      </p:sp>
      <p:sp>
        <p:nvSpPr>
          <p:cNvPr id="4" name="Title 2"/>
          <p:cNvSpPr txBox="1">
            <a:spLocks/>
          </p:cNvSpPr>
          <p:nvPr/>
        </p:nvSpPr>
        <p:spPr bwMode="auto">
          <a:xfrm>
            <a:off x="3850265" y="2306082"/>
            <a:ext cx="1458162" cy="690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l"/>
            <a:r>
              <a:rPr lang="en-US" sz="2000" b="1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US" sz="2000" b="1" dirty="0" err="1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Guaiacol</a:t>
            </a:r>
            <a:endParaRPr lang="en-US" sz="20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Title 2"/>
          <p:cNvSpPr txBox="1">
            <a:spLocks/>
          </p:cNvSpPr>
          <p:nvPr/>
        </p:nvSpPr>
        <p:spPr bwMode="auto">
          <a:xfrm>
            <a:off x="3850265" y="5087177"/>
            <a:ext cx="1477818" cy="7180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l"/>
            <a:r>
              <a:rPr lang="en-US" sz="2000" b="1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r>
              <a:rPr lang="en-US" sz="2000" b="1" dirty="0" err="1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Guaiacol</a:t>
            </a:r>
            <a:endParaRPr lang="en-US" sz="20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Text Box 14"/>
          <p:cNvSpPr txBox="1">
            <a:spLocks noChangeArrowheads="1"/>
          </p:cNvSpPr>
          <p:nvPr/>
        </p:nvSpPr>
        <p:spPr bwMode="auto">
          <a:xfrm>
            <a:off x="5710163" y="6597352"/>
            <a:ext cx="154750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GB" sz="1100" b="1" dirty="0" err="1"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Orhan</a:t>
            </a:r>
            <a:r>
              <a:rPr lang="en-GB" sz="11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en-GB" sz="1100" b="1" dirty="0" err="1"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Akman</a:t>
            </a:r>
            <a:endParaRPr lang="en-US" sz="1100" b="1" i="1" dirty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Picture 6" descr="logoHadassa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50" y="5871537"/>
            <a:ext cx="971550" cy="98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itle 2"/>
          <p:cNvSpPr txBox="1">
            <a:spLocks/>
          </p:cNvSpPr>
          <p:nvPr/>
        </p:nvSpPr>
        <p:spPr bwMode="auto">
          <a:xfrm>
            <a:off x="5491106" y="3314194"/>
            <a:ext cx="3652894" cy="690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0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effect on brain PG.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sz="200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sz="200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0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Possible complications: Insulin resistance and increased gluconeogenesis</a:t>
            </a:r>
            <a:endParaRPr lang="en-US" sz="2000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79841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>
            <a:grpSpLocks noChangeAspect="1"/>
          </p:cNvGrpSpPr>
          <p:nvPr/>
        </p:nvGrpSpPr>
        <p:grpSpPr>
          <a:xfrm>
            <a:off x="1736906" y="980729"/>
            <a:ext cx="5523526" cy="4445446"/>
            <a:chOff x="0" y="0"/>
            <a:chExt cx="3133090" cy="2709371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3133090" cy="2357755"/>
            </a:xfrm>
            <a:prstGeom prst="rect">
              <a:avLst/>
            </a:prstGeom>
          </p:spPr>
        </p:pic>
        <p:sp>
          <p:nvSpPr>
            <p:cNvPr id="4" name="Text Box 2"/>
            <p:cNvSpPr txBox="1">
              <a:spLocks noChangeArrowheads="1"/>
            </p:cNvSpPr>
            <p:nvPr/>
          </p:nvSpPr>
          <p:spPr bwMode="auto">
            <a:xfrm>
              <a:off x="0" y="2371725"/>
              <a:ext cx="3133090" cy="337646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 algn="just"/>
              <a:r>
                <a:rPr lang="en-US" sz="1000" b="1">
                  <a:solidFill>
                    <a:prstClr val="black"/>
                  </a:solidFill>
                  <a:latin typeface="Times New Roman"/>
                  <a:ea typeface="Times New Roman"/>
                  <a:cs typeface="Times New Roman"/>
                </a:rPr>
                <a:t>Figure 6.</a:t>
              </a:r>
              <a:r>
                <a:rPr lang="en-US" sz="1000">
                  <a:solidFill>
                    <a:prstClr val="black"/>
                  </a:solidFill>
                  <a:latin typeface="Times New Roman"/>
                  <a:ea typeface="Times New Roman"/>
                  <a:cs typeface="Times New Roman"/>
                </a:rPr>
                <a:t> Kaplan-Meier plot illustrates the incidence of death in </a:t>
              </a:r>
              <a:r>
                <a:rPr lang="en-US" sz="1000" i="1">
                  <a:solidFill>
                    <a:prstClr val="black"/>
                  </a:solidFill>
                  <a:latin typeface="Times New Roman"/>
                  <a:ea typeface="Times New Roman"/>
                  <a:cs typeface="Times New Roman"/>
                </a:rPr>
                <a:t>Gbe1</a:t>
              </a:r>
              <a:r>
                <a:rPr lang="en-US" sz="1000" i="1" baseline="30000">
                  <a:solidFill>
                    <a:prstClr val="black"/>
                  </a:solidFill>
                  <a:latin typeface="Times New Roman"/>
                  <a:ea typeface="Times New Roman"/>
                  <a:cs typeface="Times New Roman"/>
                </a:rPr>
                <a:t>ys/ys</a:t>
              </a:r>
              <a:r>
                <a:rPr lang="en-US" sz="1000">
                  <a:solidFill>
                    <a:prstClr val="black"/>
                  </a:solidFill>
                  <a:latin typeface="Times New Roman"/>
                  <a:ea typeface="Times New Roman"/>
                  <a:cs typeface="Times New Roman"/>
                </a:rPr>
                <a:t> (n=47), versus </a:t>
              </a:r>
              <a:r>
                <a:rPr lang="en-US" sz="1000" i="1">
                  <a:solidFill>
                    <a:prstClr val="black"/>
                  </a:solidFill>
                  <a:latin typeface="Times New Roman"/>
                  <a:ea typeface="Times New Roman"/>
                  <a:cs typeface="Times New Roman"/>
                </a:rPr>
                <a:t>WT</a:t>
              </a:r>
              <a:r>
                <a:rPr lang="en-US" sz="1000">
                  <a:solidFill>
                    <a:prstClr val="black"/>
                  </a:solidFill>
                  <a:latin typeface="Times New Roman"/>
                  <a:ea typeface="Times New Roman"/>
                  <a:cs typeface="Times New Roman"/>
                </a:rPr>
                <a:t> mice (n=29) and guaiacol treated </a:t>
              </a:r>
              <a:r>
                <a:rPr lang="en-US" sz="1000" i="1">
                  <a:solidFill>
                    <a:prstClr val="black"/>
                  </a:solidFill>
                  <a:latin typeface="Times New Roman"/>
                  <a:ea typeface="Times New Roman"/>
                  <a:cs typeface="Times New Roman"/>
                </a:rPr>
                <a:t>Gbe1</a:t>
              </a:r>
              <a:r>
                <a:rPr lang="en-US" sz="1000" i="1" baseline="30000">
                  <a:solidFill>
                    <a:prstClr val="black"/>
                  </a:solidFill>
                  <a:latin typeface="Times New Roman"/>
                  <a:ea typeface="Times New Roman"/>
                  <a:cs typeface="Times New Roman"/>
                </a:rPr>
                <a:t>ys/ys</a:t>
              </a:r>
              <a:r>
                <a:rPr lang="en-US" sz="1000">
                  <a:solidFill>
                    <a:prstClr val="black"/>
                  </a:solidFill>
                  <a:latin typeface="Times New Roman"/>
                  <a:ea typeface="Times New Roman"/>
                  <a:cs typeface="Times New Roman"/>
                </a:rPr>
                <a:t> and Wt mice (n=4 each). </a:t>
              </a:r>
              <a:endParaRPr lang="en-US" sz="1200">
                <a:solidFill>
                  <a:prstClr val="black"/>
                </a:solidFill>
                <a:latin typeface="Arial"/>
                <a:ea typeface="Times New Roman"/>
                <a:cs typeface="Times New Roman"/>
              </a:endParaRPr>
            </a:p>
          </p:txBody>
        </p:sp>
      </p:grpSp>
      <p:sp>
        <p:nvSpPr>
          <p:cNvPr id="5" name="Rectangle 4"/>
          <p:cNvSpPr/>
          <p:nvPr/>
        </p:nvSpPr>
        <p:spPr>
          <a:xfrm>
            <a:off x="0" y="48737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However, most significant effect: </a:t>
            </a:r>
            <a:r>
              <a:rPr lang="en-US" b="1" dirty="0" err="1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Guaiacol</a:t>
            </a:r>
            <a:r>
              <a:rPr lang="en-US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increased life span to wild type levels</a:t>
            </a:r>
          </a:p>
        </p:txBody>
      </p:sp>
      <p:pic>
        <p:nvPicPr>
          <p:cNvPr id="6" name="Picture 6" descr="logoHadassa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9518" y="5870577"/>
            <a:ext cx="1034482" cy="98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0" y="6536379"/>
            <a:ext cx="1187248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b="1" dirty="0" err="1">
                <a:solidFill>
                  <a:prstClr val="white"/>
                </a:solidFill>
                <a:latin typeface="Arial" charset="0"/>
                <a:cs typeface="Arial" charset="0"/>
              </a:rPr>
              <a:t>Orhan</a:t>
            </a:r>
            <a:r>
              <a:rPr lang="en-US" sz="1200" b="1" dirty="0">
                <a:solidFill>
                  <a:prstClr val="white"/>
                </a:solidFill>
                <a:latin typeface="Arial" charset="0"/>
                <a:cs typeface="Arial" charset="0"/>
              </a:rPr>
              <a:t> </a:t>
            </a:r>
            <a:r>
              <a:rPr lang="en-US" sz="1200" b="1" dirty="0" err="1">
                <a:solidFill>
                  <a:prstClr val="white"/>
                </a:solidFill>
                <a:latin typeface="Arial" charset="0"/>
                <a:cs typeface="Arial" charset="0"/>
              </a:rPr>
              <a:t>Akman</a:t>
            </a:r>
            <a:endParaRPr lang="en-US" sz="1200" b="1" dirty="0">
              <a:solidFill>
                <a:prstClr val="white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7943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3642256" y="8164"/>
            <a:ext cx="182133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 rtl="1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Summary</a:t>
            </a:r>
          </a:p>
        </p:txBody>
      </p:sp>
      <p:sp>
        <p:nvSpPr>
          <p:cNvPr id="3" name="Text Box 10"/>
          <p:cNvSpPr txBox="1">
            <a:spLocks noChangeArrowheads="1"/>
          </p:cNvSpPr>
          <p:nvPr/>
        </p:nvSpPr>
        <p:spPr bwMode="auto">
          <a:xfrm>
            <a:off x="0" y="764705"/>
            <a:ext cx="9144000" cy="4401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Tx/>
              <a:buChar char="•"/>
              <a:defRPr/>
            </a:pPr>
            <a:r>
              <a:rPr lang="en-US" sz="2000" b="1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Guaiacol</a:t>
            </a:r>
            <a:r>
              <a:rPr lang="en-US" sz="20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 was discovered by HTS assays for </a:t>
            </a:r>
            <a:r>
              <a:rPr lang="en-US" sz="2000" b="1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polyglucosan</a:t>
            </a:r>
            <a:r>
              <a:rPr lang="en-US" sz="20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 reduction both in mouse model and patient-derived cells.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Char char="•"/>
              <a:defRPr/>
            </a:pPr>
            <a:endParaRPr lang="en-US" sz="2000" b="1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Char char="•"/>
              <a:defRPr/>
            </a:pPr>
            <a:r>
              <a:rPr lang="en-US" sz="2000" b="1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Guaiacol</a:t>
            </a:r>
            <a:r>
              <a:rPr lang="en-US" sz="20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 was shown to mildly inhibit GYS activity </a:t>
            </a:r>
            <a:r>
              <a:rPr lang="en-US" sz="2000" b="1" i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in vitro</a:t>
            </a:r>
            <a:r>
              <a:rPr lang="en-US" sz="20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 and </a:t>
            </a:r>
            <a:r>
              <a:rPr lang="en-US" sz="2000" b="1" i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in vivo</a:t>
            </a:r>
            <a:r>
              <a:rPr lang="en-US" sz="20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.</a:t>
            </a:r>
            <a:endParaRPr lang="en-US" sz="2000" b="1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Char char="•"/>
              <a:defRPr/>
            </a:pPr>
            <a:endParaRPr lang="en-US" sz="2000" b="1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Char char="•"/>
              <a:defRPr/>
            </a:pPr>
            <a:r>
              <a:rPr lang="en-US" sz="20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In an APBD mouse model, </a:t>
            </a:r>
            <a:r>
              <a:rPr lang="en-US" sz="2000" b="1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Guaiacol</a:t>
            </a:r>
            <a:r>
              <a:rPr lang="en-US" sz="20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 has also been </a:t>
            </a:r>
            <a:r>
              <a:rPr lang="en-US" sz="2000" b="1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demonstratd</a:t>
            </a:r>
            <a:r>
              <a:rPr lang="en-US" sz="20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 to restrain </a:t>
            </a:r>
            <a:r>
              <a:rPr lang="en-US" sz="2000" b="1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polyglucosan</a:t>
            </a:r>
            <a:r>
              <a:rPr lang="en-US" sz="20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 accumulation in the liver and extend life span.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Char char="•"/>
              <a:defRPr/>
            </a:pPr>
            <a:endParaRPr lang="en-US" sz="2000" b="1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Char char="•"/>
              <a:defRPr/>
            </a:pPr>
            <a:r>
              <a:rPr lang="en-US" sz="20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These data and the lack of side effects in the animal warrant clinical </a:t>
            </a:r>
            <a:r>
              <a:rPr lang="en-US" sz="2000" b="1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trilals</a:t>
            </a:r>
            <a:r>
              <a:rPr lang="en-US" sz="20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 with </a:t>
            </a:r>
            <a:r>
              <a:rPr lang="en-US" sz="2000" b="1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Guaiacol</a:t>
            </a:r>
            <a:r>
              <a:rPr lang="en-US" sz="20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. </a:t>
            </a:r>
            <a:endParaRPr lang="en-US" sz="2000" b="1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</a:endParaRPr>
          </a:p>
          <a:p>
            <a:pPr rtl="1" fontAlgn="base">
              <a:spcBef>
                <a:spcPct val="0"/>
              </a:spcBef>
              <a:spcAft>
                <a:spcPct val="0"/>
              </a:spcAft>
              <a:buFontTx/>
              <a:buChar char="•"/>
              <a:defRPr/>
            </a:pPr>
            <a:endParaRPr lang="en-US" sz="2000" b="1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</a:endParaRPr>
          </a:p>
          <a:p>
            <a:pPr rtl="1" fontAlgn="base">
              <a:spcBef>
                <a:spcPct val="0"/>
              </a:spcBef>
              <a:spcAft>
                <a:spcPct val="0"/>
              </a:spcAft>
              <a:buFontTx/>
              <a:buChar char="•"/>
              <a:defRPr/>
            </a:pPr>
            <a:endParaRPr lang="en-US" sz="2000" b="1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</a:endParaRPr>
          </a:p>
          <a:p>
            <a:pPr rtl="1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00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</a:endParaRPr>
          </a:p>
          <a:p>
            <a:pPr rtl="1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000" b="1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</a:endParaRPr>
          </a:p>
        </p:txBody>
      </p:sp>
      <p:pic>
        <p:nvPicPr>
          <p:cNvPr id="4" name="Picture 6" descr="logoHadassa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8503" y="5870577"/>
            <a:ext cx="985497" cy="98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30791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428750" y="0"/>
            <a:ext cx="6172200" cy="1258888"/>
          </a:xfrm>
          <a:prstGeom prst="rect">
            <a:avLst/>
          </a:prstGeom>
        </p:spPr>
        <p:txBody>
          <a:bodyPr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algn="ctr">
              <a:defRPr/>
            </a:pPr>
            <a:r>
              <a:rPr lang="en-US" sz="2800" b="1" u="sng" dirty="0">
                <a:ln w="6350"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Acknowledgements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2466975" y="2429562"/>
            <a:ext cx="2057400" cy="1524000"/>
          </a:xfrm>
          <a:prstGeom prst="rect">
            <a:avLst/>
          </a:prstGeom>
          <a:ln>
            <a:solidFill>
              <a:srgbClr val="FFFF00"/>
            </a:solidFill>
          </a:ln>
        </p:spPr>
        <p:txBody>
          <a:bodyPr anchor="ctr">
            <a:normAutofit fontScale="85000" lnSpcReduction="20000"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algn="ctr">
              <a:defRPr/>
            </a:pPr>
            <a:endParaRPr lang="en-US" b="1" dirty="0">
              <a:ln w="6350">
                <a:noFill/>
              </a:ln>
              <a:solidFill>
                <a:srgbClr val="FFFF00"/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 algn="ctr">
              <a:defRPr/>
            </a:pPr>
            <a:r>
              <a:rPr lang="en-US" sz="2400" b="1" u="sng" dirty="0">
                <a:ln w="6350">
                  <a:noFill/>
                </a:ln>
                <a:solidFill>
                  <a:srgbClr val="FFFF00"/>
                </a:solidFill>
                <a:latin typeface="Arial" pitchFamily="34" charset="0"/>
                <a:ea typeface="+mj-ea"/>
                <a:cs typeface="Arial" pitchFamily="34" charset="0"/>
              </a:rPr>
              <a:t>Columbia University</a:t>
            </a:r>
          </a:p>
          <a:p>
            <a:pPr algn="ctr">
              <a:defRPr/>
            </a:pPr>
            <a:endParaRPr lang="en-US" sz="2000" b="1" dirty="0">
              <a:ln w="6350">
                <a:noFill/>
              </a:ln>
              <a:solidFill>
                <a:srgbClr val="FFFF00"/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 algn="ctr">
              <a:defRPr/>
            </a:pPr>
            <a:r>
              <a:rPr lang="en-US" sz="2400" b="1" dirty="0">
                <a:ln w="6350">
                  <a:noFill/>
                </a:ln>
                <a:solidFill>
                  <a:srgbClr val="FFFF00"/>
                </a:solidFill>
                <a:latin typeface="Arial" pitchFamily="34" charset="0"/>
                <a:ea typeface="+mj-ea"/>
                <a:cs typeface="Arial" pitchFamily="34" charset="0"/>
              </a:rPr>
              <a:t>H Orhan Akman</a:t>
            </a:r>
          </a:p>
          <a:p>
            <a:pPr algn="ctr">
              <a:defRPr/>
            </a:pPr>
            <a:endParaRPr lang="en-US" b="1" dirty="0">
              <a:ln w="6350">
                <a:noFill/>
              </a:ln>
              <a:solidFill>
                <a:srgbClr val="FFFF00"/>
              </a:soli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latin typeface="+mj-lt"/>
              <a:ea typeface="+mj-ea"/>
              <a:cs typeface="+mj-cs"/>
            </a:endParaRPr>
          </a:p>
          <a:p>
            <a:pPr algn="ctr">
              <a:defRPr/>
            </a:pPr>
            <a:endParaRPr lang="en-US" b="1" dirty="0">
              <a:ln w="6350">
                <a:noFill/>
              </a:ln>
              <a:solidFill>
                <a:srgbClr val="FFFF00"/>
              </a:soli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940007" y="2429562"/>
            <a:ext cx="1828800" cy="1524000"/>
          </a:xfrm>
          <a:prstGeom prst="rect">
            <a:avLst/>
          </a:prstGeom>
          <a:ln>
            <a:solidFill>
              <a:srgbClr val="FFFF00"/>
            </a:solidFill>
          </a:ln>
        </p:spPr>
        <p:txBody>
          <a:bodyPr anchor="ctr">
            <a:normAutofit lnSpcReduction="10000"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algn="ctr">
              <a:defRPr/>
            </a:pPr>
            <a:endParaRPr lang="en-US" b="1" dirty="0">
              <a:ln w="6350">
                <a:noFill/>
              </a:ln>
              <a:solidFill>
                <a:srgbClr val="FFFF00"/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 algn="ctr">
              <a:defRPr/>
            </a:pPr>
            <a:r>
              <a:rPr lang="en-US" sz="2000" b="1" u="sng" dirty="0" smtClean="0">
                <a:ln w="6350">
                  <a:noFill/>
                </a:ln>
                <a:solidFill>
                  <a:srgbClr val="FFFF00"/>
                </a:solidFill>
                <a:latin typeface="Arial" pitchFamily="34" charset="0"/>
                <a:ea typeface="+mj-ea"/>
                <a:cs typeface="Arial" pitchFamily="34" charset="0"/>
              </a:rPr>
              <a:t>Oxford University</a:t>
            </a:r>
            <a:endParaRPr lang="en-US" sz="2000" b="1" u="sng" dirty="0">
              <a:ln w="6350">
                <a:noFill/>
              </a:ln>
              <a:solidFill>
                <a:srgbClr val="FFFF00"/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 algn="ctr">
              <a:defRPr/>
            </a:pPr>
            <a:r>
              <a:rPr lang="en-US" sz="2000" b="1" dirty="0" smtClean="0">
                <a:ln w="6350">
                  <a:noFill/>
                </a:ln>
                <a:solidFill>
                  <a:srgbClr val="FFFF00"/>
                </a:solidFill>
                <a:latin typeface="Arial" pitchFamily="34" charset="0"/>
                <a:ea typeface="+mj-ea"/>
                <a:cs typeface="Arial" pitchFamily="34" charset="0"/>
              </a:rPr>
              <a:t>Wyatt Yue</a:t>
            </a:r>
          </a:p>
          <a:p>
            <a:pPr algn="ctr">
              <a:defRPr/>
            </a:pPr>
            <a:r>
              <a:rPr lang="en-US" sz="2000" b="1" dirty="0" smtClean="0">
                <a:ln w="6350">
                  <a:noFill/>
                </a:ln>
                <a:solidFill>
                  <a:srgbClr val="FFFF00"/>
                </a:solidFill>
                <a:latin typeface="Arial" pitchFamily="34" charset="0"/>
                <a:ea typeface="+mj-ea"/>
                <a:cs typeface="Arial" pitchFamily="34" charset="0"/>
              </a:rPr>
              <a:t>Igor Ferreira</a:t>
            </a:r>
            <a:endParaRPr lang="en-US" sz="2400" b="1" dirty="0">
              <a:ln w="6350">
                <a:noFill/>
              </a:ln>
              <a:solidFill>
                <a:srgbClr val="FFFF00"/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 algn="ctr">
              <a:defRPr/>
            </a:pPr>
            <a:endParaRPr lang="en-US" b="1" dirty="0">
              <a:ln w="6350">
                <a:noFill/>
              </a:ln>
              <a:solidFill>
                <a:srgbClr val="FFFF00"/>
              </a:soli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latin typeface="+mj-lt"/>
              <a:ea typeface="+mj-ea"/>
              <a:cs typeface="+mj-cs"/>
            </a:endParaRPr>
          </a:p>
          <a:p>
            <a:pPr algn="ctr">
              <a:defRPr/>
            </a:pPr>
            <a:endParaRPr lang="en-US" b="1" dirty="0">
              <a:ln w="6350">
                <a:noFill/>
              </a:ln>
              <a:solidFill>
                <a:srgbClr val="FFFF00"/>
              </a:soli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552825" y="980728"/>
            <a:ext cx="2038350" cy="1397000"/>
          </a:xfrm>
          <a:prstGeom prst="rect">
            <a:avLst/>
          </a:prstGeom>
          <a:ln>
            <a:solidFill>
              <a:srgbClr val="FFFF00"/>
            </a:solidFill>
          </a:ln>
        </p:spPr>
        <p:txBody>
          <a:bodyPr anchor="ctr">
            <a:normAutofit fontScale="70000" lnSpcReduction="20000"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algn="ctr">
              <a:defRPr/>
            </a:pPr>
            <a:endParaRPr lang="en-US" b="1" dirty="0">
              <a:ln w="6350">
                <a:noFill/>
              </a:ln>
              <a:solidFill>
                <a:srgbClr val="FFFF00"/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 algn="ctr">
              <a:defRPr/>
            </a:pPr>
            <a:r>
              <a:rPr lang="en-US" sz="2000" b="1" u="sng" dirty="0">
                <a:ln w="6350">
                  <a:noFill/>
                </a:ln>
                <a:solidFill>
                  <a:srgbClr val="FFFF00"/>
                </a:solidFill>
                <a:latin typeface="Arial" pitchFamily="34" charset="0"/>
                <a:ea typeface="+mj-ea"/>
                <a:cs typeface="Arial" pitchFamily="34" charset="0"/>
              </a:rPr>
              <a:t>Tel Aviv University/BCDD</a:t>
            </a:r>
          </a:p>
          <a:p>
            <a:pPr algn="ctr">
              <a:defRPr/>
            </a:pPr>
            <a:endParaRPr lang="en-US" sz="2000" b="1" dirty="0">
              <a:ln w="6350">
                <a:noFill/>
              </a:ln>
              <a:solidFill>
                <a:srgbClr val="FFFF00"/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 algn="ctr">
              <a:defRPr/>
            </a:pPr>
            <a:r>
              <a:rPr lang="en-US" sz="2000" b="1" dirty="0">
                <a:ln w="6350">
                  <a:noFill/>
                </a:ln>
                <a:solidFill>
                  <a:srgbClr val="FFFF00"/>
                </a:solidFill>
                <a:latin typeface="Arial" pitchFamily="34" charset="0"/>
                <a:ea typeface="+mj-ea"/>
                <a:cs typeface="Arial" pitchFamily="34" charset="0"/>
              </a:rPr>
              <a:t>Leonardo Solmesky</a:t>
            </a:r>
          </a:p>
          <a:p>
            <a:pPr algn="ctr">
              <a:defRPr/>
            </a:pPr>
            <a:r>
              <a:rPr lang="en-US" sz="2000" b="1" dirty="0">
                <a:ln w="6350">
                  <a:noFill/>
                </a:ln>
                <a:solidFill>
                  <a:srgbClr val="FFFF00"/>
                </a:solidFill>
                <a:latin typeface="Arial" pitchFamily="34" charset="0"/>
                <a:ea typeface="+mj-ea"/>
                <a:cs typeface="Arial" pitchFamily="34" charset="0"/>
              </a:rPr>
              <a:t>Eddy Pichinuk</a:t>
            </a:r>
          </a:p>
          <a:p>
            <a:pPr algn="ctr">
              <a:defRPr/>
            </a:pPr>
            <a:r>
              <a:rPr lang="en-US" sz="2000" b="1" dirty="0">
                <a:ln w="6350">
                  <a:noFill/>
                </a:ln>
                <a:solidFill>
                  <a:srgbClr val="FFFF00"/>
                </a:solidFill>
                <a:latin typeface="Arial" pitchFamily="34" charset="0"/>
                <a:ea typeface="+mj-ea"/>
                <a:cs typeface="Arial" pitchFamily="34" charset="0"/>
              </a:rPr>
              <a:t>Miguel Weil</a:t>
            </a:r>
          </a:p>
          <a:p>
            <a:pPr algn="ctr">
              <a:defRPr/>
            </a:pPr>
            <a:endParaRPr lang="en-US" b="1" dirty="0">
              <a:ln w="6350">
                <a:noFill/>
              </a:ln>
              <a:solidFill>
                <a:srgbClr val="FFFF00"/>
              </a:soli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latin typeface="+mj-lt"/>
              <a:ea typeface="+mj-ea"/>
              <a:cs typeface="+mj-cs"/>
            </a:endParaRPr>
          </a:p>
          <a:p>
            <a:pPr algn="ctr">
              <a:defRPr/>
            </a:pPr>
            <a:endParaRPr lang="en-US" b="1" dirty="0">
              <a:ln w="6350">
                <a:noFill/>
              </a:ln>
              <a:solidFill>
                <a:srgbClr val="FFFF00"/>
              </a:soli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492313" y="4005064"/>
            <a:ext cx="1971675" cy="1371600"/>
          </a:xfrm>
          <a:prstGeom prst="rect">
            <a:avLst/>
          </a:prstGeom>
          <a:ln>
            <a:solidFill>
              <a:srgbClr val="FFFF00"/>
            </a:solidFill>
          </a:ln>
        </p:spPr>
        <p:txBody>
          <a:bodyPr anchor="ctr">
            <a:normAutofit fontScale="77500" lnSpcReduction="20000"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algn="ctr">
              <a:defRPr/>
            </a:pPr>
            <a:endParaRPr lang="en-US" b="1" dirty="0">
              <a:ln w="6350">
                <a:noFill/>
              </a:ln>
              <a:solidFill>
                <a:srgbClr val="FFFF00"/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 algn="ctr">
              <a:defRPr/>
            </a:pPr>
            <a:r>
              <a:rPr lang="en-US" sz="2000" b="1" u="sng" dirty="0">
                <a:ln w="6350">
                  <a:noFill/>
                </a:ln>
                <a:solidFill>
                  <a:srgbClr val="FFFF00"/>
                </a:solidFill>
                <a:latin typeface="Arial" pitchFamily="34" charset="0"/>
                <a:ea typeface="+mj-ea"/>
                <a:cs typeface="Arial" pitchFamily="34" charset="0"/>
              </a:rPr>
              <a:t>Hadassah-Hebrew University Medical Center </a:t>
            </a:r>
          </a:p>
          <a:p>
            <a:pPr algn="ctr">
              <a:defRPr/>
            </a:pPr>
            <a:endParaRPr lang="en-US" sz="2000" b="1" dirty="0">
              <a:ln w="6350">
                <a:noFill/>
              </a:ln>
              <a:solidFill>
                <a:srgbClr val="FFFF00"/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 algn="ctr">
              <a:defRPr/>
            </a:pPr>
            <a:r>
              <a:rPr lang="en-US" sz="2000" b="1" dirty="0">
                <a:ln w="6350">
                  <a:noFill/>
                </a:ln>
                <a:solidFill>
                  <a:srgbClr val="FFFF00"/>
                </a:solidFill>
                <a:latin typeface="Arial" pitchFamily="34" charset="0"/>
                <a:ea typeface="+mj-ea"/>
                <a:cs typeface="Arial" pitchFamily="34" charset="0"/>
              </a:rPr>
              <a:t>Alexander Lossos </a:t>
            </a:r>
          </a:p>
          <a:p>
            <a:pPr algn="ctr">
              <a:defRPr/>
            </a:pPr>
            <a:endParaRPr lang="en-US" b="1" dirty="0">
              <a:ln w="6350">
                <a:noFill/>
              </a:ln>
              <a:solidFill>
                <a:srgbClr val="FFFF00"/>
              </a:soli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latin typeface="+mj-lt"/>
              <a:ea typeface="+mj-ea"/>
              <a:cs typeface="+mj-cs"/>
            </a:endParaRPr>
          </a:p>
          <a:p>
            <a:pPr algn="ctr">
              <a:defRPr/>
            </a:pPr>
            <a:endParaRPr lang="en-US" b="1" dirty="0">
              <a:ln w="6350">
                <a:noFill/>
              </a:ln>
              <a:solidFill>
                <a:srgbClr val="FFFF00"/>
              </a:soli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4745682" y="3996438"/>
            <a:ext cx="2040564" cy="1371600"/>
          </a:xfrm>
          <a:prstGeom prst="rect">
            <a:avLst/>
          </a:prstGeom>
          <a:ln>
            <a:solidFill>
              <a:srgbClr val="FFFF00"/>
            </a:solidFill>
          </a:ln>
        </p:spPr>
        <p:txBody>
          <a:bodyPr anchor="ctr">
            <a:normAutofit fontScale="85000" lnSpcReduction="20000"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algn="ctr">
              <a:defRPr/>
            </a:pPr>
            <a:endParaRPr lang="en-US" b="1" dirty="0">
              <a:ln w="6350">
                <a:noFill/>
              </a:ln>
              <a:solidFill>
                <a:srgbClr val="FFFF00"/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 algn="ctr">
              <a:defRPr/>
            </a:pPr>
            <a:r>
              <a:rPr lang="en-US" sz="2000" b="1" u="sng" dirty="0">
                <a:ln w="6350">
                  <a:noFill/>
                </a:ln>
                <a:solidFill>
                  <a:srgbClr val="FFFF00"/>
                </a:solidFill>
                <a:latin typeface="Arial" pitchFamily="34" charset="0"/>
                <a:ea typeface="+mj-ea"/>
                <a:cs typeface="Arial" pitchFamily="34" charset="0"/>
              </a:rPr>
              <a:t>Bar Ilan University</a:t>
            </a:r>
          </a:p>
          <a:p>
            <a:pPr algn="ctr">
              <a:defRPr/>
            </a:pPr>
            <a:r>
              <a:rPr lang="en-US" sz="2000" b="1" dirty="0" err="1">
                <a:ln w="6350">
                  <a:noFill/>
                </a:ln>
                <a:solidFill>
                  <a:srgbClr val="FFFF00"/>
                </a:solidFill>
                <a:latin typeface="Arial" pitchFamily="34" charset="0"/>
                <a:ea typeface="+mj-ea"/>
                <a:cs typeface="Arial" pitchFamily="34" charset="0"/>
              </a:rPr>
              <a:t>Netaly</a:t>
            </a:r>
            <a:r>
              <a:rPr lang="en-US" sz="2000" b="1" dirty="0">
                <a:ln w="6350">
                  <a:noFill/>
                </a:ln>
                <a:solidFill>
                  <a:srgbClr val="FFFF00"/>
                </a:solidFill>
                <a:latin typeface="Arial" pitchFamily="34" charset="0"/>
                <a:ea typeface="+mj-ea"/>
                <a:cs typeface="Arial" pitchFamily="34" charset="0"/>
              </a:rPr>
              <a:t> Khazanov</a:t>
            </a:r>
          </a:p>
          <a:p>
            <a:pPr algn="ctr">
              <a:defRPr/>
            </a:pPr>
            <a:r>
              <a:rPr lang="en-US" sz="2000" b="1" dirty="0">
                <a:ln w="6350">
                  <a:noFill/>
                </a:ln>
                <a:solidFill>
                  <a:srgbClr val="FFFF00"/>
                </a:solidFill>
                <a:latin typeface="Arial" pitchFamily="34" charset="0"/>
                <a:ea typeface="+mj-ea"/>
                <a:cs typeface="Arial" pitchFamily="34" charset="0"/>
              </a:rPr>
              <a:t>Hanoch Senderowitz</a:t>
            </a:r>
          </a:p>
          <a:p>
            <a:pPr algn="ctr">
              <a:defRPr/>
            </a:pPr>
            <a:endParaRPr lang="en-US" b="1" dirty="0">
              <a:ln w="6350">
                <a:noFill/>
              </a:ln>
              <a:solidFill>
                <a:srgbClr val="FFFF00"/>
              </a:soli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latin typeface="+mj-lt"/>
              <a:ea typeface="+mj-ea"/>
              <a:cs typeface="+mj-cs"/>
            </a:endParaRPr>
          </a:p>
          <a:p>
            <a:pPr algn="ctr">
              <a:defRPr/>
            </a:pPr>
            <a:endParaRPr lang="en-US" b="1" dirty="0">
              <a:ln w="6350">
                <a:noFill/>
              </a:ln>
              <a:solidFill>
                <a:srgbClr val="FFFF00"/>
              </a:soli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65547" name="Picture 6" descr="logoHadassa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4011" y="5870577"/>
            <a:ext cx="1009989" cy="98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67515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התאמה אישית 1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00FF"/>
      </a:accent6>
      <a:hlink>
        <a:srgbClr val="17BBFD"/>
      </a:hlink>
      <a:folHlink>
        <a:srgbClr val="FF79C2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שפע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7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6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Apex">
  <a:themeElements>
    <a:clrScheme name="התאמה אישית 1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00FF"/>
      </a:accent6>
      <a:hlink>
        <a:srgbClr val="17BBFD"/>
      </a:hlink>
      <a:folHlink>
        <a:srgbClr val="FF79C2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שפע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8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9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2_Apex">
  <a:themeElements>
    <a:clrScheme name="התאמה אישית 1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00FF"/>
      </a:accent6>
      <a:hlink>
        <a:srgbClr val="17BBFD"/>
      </a:hlink>
      <a:folHlink>
        <a:srgbClr val="FF79C2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שפע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10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168</TotalTime>
  <Words>560</Words>
  <Application>Microsoft Office PowerPoint</Application>
  <PresentationFormat>On-screen Show (4:3)</PresentationFormat>
  <Paragraphs>106</Paragraphs>
  <Slides>12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8</vt:i4>
      </vt:variant>
      <vt:variant>
        <vt:lpstr>Slide Titles</vt:lpstr>
      </vt:variant>
      <vt:variant>
        <vt:i4>12</vt:i4>
      </vt:variant>
    </vt:vector>
  </HeadingPairs>
  <TitlesOfParts>
    <vt:vector size="20" baseType="lpstr">
      <vt:lpstr>Apex</vt:lpstr>
      <vt:lpstr>7_Office Theme</vt:lpstr>
      <vt:lpstr>6_Office Theme</vt:lpstr>
      <vt:lpstr>1_Apex</vt:lpstr>
      <vt:lpstr>8_Office Theme</vt:lpstr>
      <vt:lpstr>9_Office Theme</vt:lpstr>
      <vt:lpstr>2_Apex</vt:lpstr>
      <vt:lpstr>10_Office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Or Kakhlon</cp:lastModifiedBy>
  <cp:revision>17</cp:revision>
  <dcterms:created xsi:type="dcterms:W3CDTF">2016-12-01T13:46:33Z</dcterms:created>
  <dcterms:modified xsi:type="dcterms:W3CDTF">2016-12-04T15:25:03Z</dcterms:modified>
</cp:coreProperties>
</file>