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7" r:id="rId5"/>
    <p:sldId id="264" r:id="rId6"/>
    <p:sldId id="259" r:id="rId7"/>
    <p:sldId id="260" r:id="rId8"/>
    <p:sldId id="266" r:id="rId9"/>
    <p:sldId id="261" r:id="rId10"/>
    <p:sldId id="263" r:id="rId11"/>
    <p:sldId id="262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30" d="100"/>
          <a:sy n="130" d="100"/>
        </p:scale>
        <p:origin x="996" y="-9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Glucose%20tolerance%20test%208-3-10%20and%206-30-201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800"/>
              <a:t>Glucose Tolerance Test 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Sheet4!$P$7</c:f>
              <c:strCache>
                <c:ptCount val="1"/>
                <c:pt idx="0">
                  <c:v>Wt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Sheet4!$X$9:$AB$9</c:f>
                <c:numCache>
                  <c:formatCode>General</c:formatCode>
                  <c:ptCount val="5"/>
                  <c:pt idx="0">
                    <c:v>43.176639774561224</c:v>
                  </c:pt>
                  <c:pt idx="1">
                    <c:v>19.200694431886227</c:v>
                  </c:pt>
                  <c:pt idx="2">
                    <c:v>14.383632673594278</c:v>
                  </c:pt>
                  <c:pt idx="3">
                    <c:v>17.795130420052185</c:v>
                  </c:pt>
                  <c:pt idx="4">
                    <c:v>13.670731102939918</c:v>
                  </c:pt>
                </c:numCache>
              </c:numRef>
            </c:plus>
            <c:minus>
              <c:numRef>
                <c:f>Sheet4!$X$9:$AB$9</c:f>
                <c:numCache>
                  <c:formatCode>General</c:formatCode>
                  <c:ptCount val="5"/>
                  <c:pt idx="0">
                    <c:v>43.176639774561224</c:v>
                  </c:pt>
                  <c:pt idx="1">
                    <c:v>19.200694431886227</c:v>
                  </c:pt>
                  <c:pt idx="2">
                    <c:v>14.383632673594278</c:v>
                  </c:pt>
                  <c:pt idx="3">
                    <c:v>17.795130420052185</c:v>
                  </c:pt>
                  <c:pt idx="4">
                    <c:v>13.670731102939918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x"/>
            <c:errBarType val="both"/>
            <c:errValType val="fixedVal"/>
            <c:noEndCap val="0"/>
            <c:val val="1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Sheet4!$Q$6:$V$6</c:f>
              <c:numCache>
                <c:formatCode>General</c:formatCode>
                <c:ptCount val="6"/>
                <c:pt idx="0">
                  <c:v>0</c:v>
                </c:pt>
                <c:pt idx="1">
                  <c:v>10</c:v>
                </c:pt>
                <c:pt idx="2">
                  <c:v>40</c:v>
                </c:pt>
                <c:pt idx="3">
                  <c:v>100</c:v>
                </c:pt>
                <c:pt idx="4">
                  <c:v>180</c:v>
                </c:pt>
                <c:pt idx="5">
                  <c:v>360</c:v>
                </c:pt>
              </c:numCache>
            </c:numRef>
          </c:xVal>
          <c:yVal>
            <c:numRef>
              <c:f>Sheet4!$Q$7:$V$7</c:f>
              <c:numCache>
                <c:formatCode>0</c:formatCode>
                <c:ptCount val="6"/>
                <c:pt idx="0">
                  <c:v>109.66666666666667</c:v>
                </c:pt>
                <c:pt idx="1">
                  <c:v>172</c:v>
                </c:pt>
                <c:pt idx="2">
                  <c:v>163</c:v>
                </c:pt>
                <c:pt idx="3">
                  <c:v>98.666666666666671</c:v>
                </c:pt>
                <c:pt idx="4">
                  <c:v>98.666666666666671</c:v>
                </c:pt>
                <c:pt idx="5">
                  <c:v>74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Sheet4!$P$8</c:f>
              <c:strCache>
                <c:ptCount val="1"/>
                <c:pt idx="0">
                  <c:v>pY329S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Sheet4!$W$8:$AB$8</c:f>
                <c:numCache>
                  <c:formatCode>General</c:formatCode>
                  <c:ptCount val="6"/>
                  <c:pt idx="0">
                    <c:v>4.7842333648024411</c:v>
                  </c:pt>
                  <c:pt idx="1">
                    <c:v>17.720045146669349</c:v>
                  </c:pt>
                  <c:pt idx="2">
                    <c:v>11.440668201153676</c:v>
                  </c:pt>
                  <c:pt idx="3">
                    <c:v>4.0276819911981905</c:v>
                  </c:pt>
                  <c:pt idx="4">
                    <c:v>11.897712198383164</c:v>
                  </c:pt>
                  <c:pt idx="5">
                    <c:v>12.727922061357855</c:v>
                  </c:pt>
                </c:numCache>
              </c:numRef>
            </c:plus>
            <c:minus>
              <c:numRef>
                <c:f>Sheet4!$W$8:$AB$8</c:f>
                <c:numCache>
                  <c:formatCode>General</c:formatCode>
                  <c:ptCount val="6"/>
                  <c:pt idx="0">
                    <c:v>4.7842333648024411</c:v>
                  </c:pt>
                  <c:pt idx="1">
                    <c:v>17.720045146669349</c:v>
                  </c:pt>
                  <c:pt idx="2">
                    <c:v>11.440668201153676</c:v>
                  </c:pt>
                  <c:pt idx="3">
                    <c:v>4.0276819911981905</c:v>
                  </c:pt>
                  <c:pt idx="4">
                    <c:v>11.897712198383164</c:v>
                  </c:pt>
                  <c:pt idx="5">
                    <c:v>12.727922061357855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x"/>
            <c:errBarType val="both"/>
            <c:errValType val="fixedVal"/>
            <c:noEndCap val="0"/>
            <c:val val="1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Sheet4!$Q$6:$V$6</c:f>
              <c:numCache>
                <c:formatCode>General</c:formatCode>
                <c:ptCount val="6"/>
                <c:pt idx="0">
                  <c:v>0</c:v>
                </c:pt>
                <c:pt idx="1">
                  <c:v>10</c:v>
                </c:pt>
                <c:pt idx="2">
                  <c:v>40</c:v>
                </c:pt>
                <c:pt idx="3">
                  <c:v>100</c:v>
                </c:pt>
                <c:pt idx="4">
                  <c:v>180</c:v>
                </c:pt>
                <c:pt idx="5">
                  <c:v>360</c:v>
                </c:pt>
              </c:numCache>
            </c:numRef>
          </c:xVal>
          <c:yVal>
            <c:numRef>
              <c:f>Sheet4!$Q$8:$V$8</c:f>
              <c:numCache>
                <c:formatCode>0</c:formatCode>
                <c:ptCount val="6"/>
                <c:pt idx="0">
                  <c:v>67.333333333333329</c:v>
                </c:pt>
                <c:pt idx="1">
                  <c:v>153</c:v>
                </c:pt>
                <c:pt idx="2">
                  <c:v>120.66666666666667</c:v>
                </c:pt>
                <c:pt idx="3">
                  <c:v>80.333333333333329</c:v>
                </c:pt>
                <c:pt idx="4">
                  <c:v>89.666666666666671</c:v>
                </c:pt>
                <c:pt idx="5">
                  <c:v>54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Sheet4!$P$9</c:f>
              <c:strCache>
                <c:ptCount val="1"/>
                <c:pt idx="0">
                  <c:v>Wt+Guaiacol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Sheet4!$W$7:$AB$7</c:f>
                <c:numCache>
                  <c:formatCode>General</c:formatCode>
                  <c:ptCount val="6"/>
                  <c:pt idx="0">
                    <c:v>18.372685039360892</c:v>
                  </c:pt>
                  <c:pt idx="1">
                    <c:v>15.513435037626794</c:v>
                  </c:pt>
                  <c:pt idx="2">
                    <c:v>19.442222095223581</c:v>
                  </c:pt>
                  <c:pt idx="3">
                    <c:v>11.585431464655178</c:v>
                  </c:pt>
                  <c:pt idx="4">
                    <c:v>6.7986926847903799</c:v>
                  </c:pt>
                  <c:pt idx="5">
                    <c:v>5.0990195135927845</c:v>
                  </c:pt>
                </c:numCache>
              </c:numRef>
            </c:plus>
            <c:minus>
              <c:numRef>
                <c:f>Sheet4!$W$7:$AB$7</c:f>
                <c:numCache>
                  <c:formatCode>General</c:formatCode>
                  <c:ptCount val="6"/>
                  <c:pt idx="0">
                    <c:v>18.372685039360892</c:v>
                  </c:pt>
                  <c:pt idx="1">
                    <c:v>15.513435037626794</c:v>
                  </c:pt>
                  <c:pt idx="2">
                    <c:v>19.442222095223581</c:v>
                  </c:pt>
                  <c:pt idx="3">
                    <c:v>11.585431464655178</c:v>
                  </c:pt>
                  <c:pt idx="4">
                    <c:v>6.7986926847903799</c:v>
                  </c:pt>
                  <c:pt idx="5">
                    <c:v>5.0990195135927845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x"/>
            <c:errBarType val="both"/>
            <c:errValType val="fixedVal"/>
            <c:noEndCap val="0"/>
            <c:val val="1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Sheet4!$Q$6:$V$6</c:f>
              <c:numCache>
                <c:formatCode>General</c:formatCode>
                <c:ptCount val="6"/>
                <c:pt idx="0">
                  <c:v>0</c:v>
                </c:pt>
                <c:pt idx="1">
                  <c:v>10</c:v>
                </c:pt>
                <c:pt idx="2">
                  <c:v>40</c:v>
                </c:pt>
                <c:pt idx="3">
                  <c:v>100</c:v>
                </c:pt>
                <c:pt idx="4">
                  <c:v>180</c:v>
                </c:pt>
                <c:pt idx="5">
                  <c:v>360</c:v>
                </c:pt>
              </c:numCache>
            </c:numRef>
          </c:xVal>
          <c:yVal>
            <c:numRef>
              <c:f>Sheet4!$Q$9:$V$9</c:f>
              <c:numCache>
                <c:formatCode>0</c:formatCode>
                <c:ptCount val="6"/>
                <c:pt idx="0">
                  <c:v>150.66666666666666</c:v>
                </c:pt>
                <c:pt idx="1">
                  <c:v>226.66666666666666</c:v>
                </c:pt>
                <c:pt idx="2">
                  <c:v>351</c:v>
                </c:pt>
                <c:pt idx="3">
                  <c:v>112.66666666666667</c:v>
                </c:pt>
                <c:pt idx="4">
                  <c:v>83</c:v>
                </c:pt>
                <c:pt idx="5">
                  <c:v>71.666666666666671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Sheet4!$P$10</c:f>
              <c:strCache>
                <c:ptCount val="1"/>
                <c:pt idx="0">
                  <c:v>pY329S+Guaiacol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Sheet4!$W$8:$AB$8</c:f>
                <c:numCache>
                  <c:formatCode>General</c:formatCode>
                  <c:ptCount val="6"/>
                  <c:pt idx="0">
                    <c:v>4.7842333648024411</c:v>
                  </c:pt>
                  <c:pt idx="1">
                    <c:v>17.720045146669349</c:v>
                  </c:pt>
                  <c:pt idx="2">
                    <c:v>11.440668201153676</c:v>
                  </c:pt>
                  <c:pt idx="3">
                    <c:v>4.0276819911981905</c:v>
                  </c:pt>
                  <c:pt idx="4">
                    <c:v>11.897712198383164</c:v>
                  </c:pt>
                  <c:pt idx="5">
                    <c:v>12.727922061357855</c:v>
                  </c:pt>
                </c:numCache>
              </c:numRef>
            </c:plus>
            <c:minus>
              <c:numRef>
                <c:f>Sheet4!$W$8:$AB$8</c:f>
                <c:numCache>
                  <c:formatCode>General</c:formatCode>
                  <c:ptCount val="6"/>
                  <c:pt idx="0">
                    <c:v>4.7842333648024411</c:v>
                  </c:pt>
                  <c:pt idx="1">
                    <c:v>17.720045146669349</c:v>
                  </c:pt>
                  <c:pt idx="2">
                    <c:v>11.440668201153676</c:v>
                  </c:pt>
                  <c:pt idx="3">
                    <c:v>4.0276819911981905</c:v>
                  </c:pt>
                  <c:pt idx="4">
                    <c:v>11.897712198383164</c:v>
                  </c:pt>
                  <c:pt idx="5">
                    <c:v>12.727922061357855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x"/>
            <c:errBarType val="both"/>
            <c:errValType val="fixedVal"/>
            <c:noEndCap val="0"/>
            <c:val val="1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Sheet4!$Q$6:$V$6</c:f>
              <c:numCache>
                <c:formatCode>General</c:formatCode>
                <c:ptCount val="6"/>
                <c:pt idx="0">
                  <c:v>0</c:v>
                </c:pt>
                <c:pt idx="1">
                  <c:v>10</c:v>
                </c:pt>
                <c:pt idx="2">
                  <c:v>40</c:v>
                </c:pt>
                <c:pt idx="3">
                  <c:v>100</c:v>
                </c:pt>
                <c:pt idx="4">
                  <c:v>180</c:v>
                </c:pt>
                <c:pt idx="5">
                  <c:v>360</c:v>
                </c:pt>
              </c:numCache>
            </c:numRef>
          </c:xVal>
          <c:yVal>
            <c:numRef>
              <c:f>Sheet4!$Q$10:$V$10</c:f>
              <c:numCache>
                <c:formatCode>0</c:formatCode>
                <c:ptCount val="6"/>
                <c:pt idx="0">
                  <c:v>118.66666666666667</c:v>
                </c:pt>
                <c:pt idx="1">
                  <c:v>227.33333333333334</c:v>
                </c:pt>
                <c:pt idx="2">
                  <c:v>217.66666666666666</c:v>
                </c:pt>
                <c:pt idx="3">
                  <c:v>134</c:v>
                </c:pt>
                <c:pt idx="4">
                  <c:v>67.333333333333329</c:v>
                </c:pt>
                <c:pt idx="5">
                  <c:v>53.333333333333336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9595832"/>
        <c:axId val="329597400"/>
      </c:scatterChart>
      <c:valAx>
        <c:axId val="329595832"/>
        <c:scaling>
          <c:orientation val="minMax"/>
          <c:min val="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597400"/>
        <c:crosses val="autoZero"/>
        <c:crossBetween val="midCat"/>
      </c:valAx>
      <c:valAx>
        <c:axId val="329597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59583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309753264639242"/>
          <c:y val="0.14085926759155107"/>
          <c:w val="0.41313054419620499"/>
          <c:h val="0.3644317376994542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566A3-345A-40F8-8947-F1DA1B032857}" type="datetimeFigureOut">
              <a:rPr lang="en-US" smtClean="0"/>
              <a:t>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3587A-3626-4C0D-AE38-C6B8DBC4D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765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566A3-345A-40F8-8947-F1DA1B032857}" type="datetimeFigureOut">
              <a:rPr lang="en-US" smtClean="0"/>
              <a:t>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3587A-3626-4C0D-AE38-C6B8DBC4D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411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566A3-345A-40F8-8947-F1DA1B032857}" type="datetimeFigureOut">
              <a:rPr lang="en-US" smtClean="0"/>
              <a:t>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3587A-3626-4C0D-AE38-C6B8DBC4D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908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566A3-345A-40F8-8947-F1DA1B032857}" type="datetimeFigureOut">
              <a:rPr lang="en-US" smtClean="0"/>
              <a:t>2/1/2016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3587A-3626-4C0D-AE38-C6B8DBC4D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847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566A3-345A-40F8-8947-F1DA1B032857}" type="datetimeFigureOut">
              <a:rPr lang="en-US" smtClean="0"/>
              <a:t>2/1/2016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3587A-3626-4C0D-AE38-C6B8DBC4D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417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566A3-345A-40F8-8947-F1DA1B032857}" type="datetimeFigureOut">
              <a:rPr lang="en-US" smtClean="0"/>
              <a:t>2/1/2016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3587A-3626-4C0D-AE38-C6B8DBC4D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783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566A3-345A-40F8-8947-F1DA1B032857}" type="datetimeFigureOut">
              <a:rPr lang="en-US" smtClean="0"/>
              <a:t>2/1/2016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3587A-3626-4C0D-AE38-C6B8DBC4D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212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566A3-345A-40F8-8947-F1DA1B032857}" type="datetimeFigureOut">
              <a:rPr lang="en-US" smtClean="0"/>
              <a:t>2/1/2016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3587A-3626-4C0D-AE38-C6B8DBC4D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446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566A3-345A-40F8-8947-F1DA1B032857}" type="datetimeFigureOut">
              <a:rPr lang="en-US" smtClean="0"/>
              <a:t>2/1/2016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3587A-3626-4C0D-AE38-C6B8DBC4D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003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566A3-345A-40F8-8947-F1DA1B032857}" type="datetimeFigureOut">
              <a:rPr lang="en-US" smtClean="0"/>
              <a:t>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3587A-3626-4C0D-AE38-C6B8DBC4D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454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566A3-345A-40F8-8947-F1DA1B032857}" type="datetimeFigureOut">
              <a:rPr lang="en-US" smtClean="0"/>
              <a:t>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3587A-3626-4C0D-AE38-C6B8DBC4D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519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9566A3-345A-40F8-8947-F1DA1B032857}" type="datetimeFigureOut">
              <a:rPr lang="en-US" smtClean="0"/>
              <a:t>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3587A-3626-4C0D-AE38-C6B8DBC4D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690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en.wikipedia.org/wiki/File:Guaiacol.png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143001"/>
            <a:ext cx="8763000" cy="245745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Guaiacol Treatment Decreases Resting Glycogen Synthase Activity </a:t>
            </a:r>
            <a:br>
              <a:rPr lang="en-US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Expands the Life Span in the Mouse Models of APBD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6390" y="4648200"/>
            <a:ext cx="6035040" cy="1752600"/>
          </a:xfrm>
        </p:spPr>
        <p:txBody>
          <a:bodyPr>
            <a:normAutofit/>
          </a:bodyPr>
          <a:lstStyle/>
          <a:p>
            <a:pPr marL="342900" indent="-342900" algn="l">
              <a:buAutoNum type="arabicPeriod"/>
            </a:pPr>
            <a:r>
              <a:rPr lang="en-US" sz="1500" dirty="0" smtClean="0">
                <a:solidFill>
                  <a:schemeClr val="tx1"/>
                </a:solidFill>
              </a:rPr>
              <a:t>Houston </a:t>
            </a:r>
            <a:r>
              <a:rPr lang="en-US" sz="1500" dirty="0">
                <a:solidFill>
                  <a:schemeClr val="tx1"/>
                </a:solidFill>
              </a:rPr>
              <a:t>Merritt Neuromuscular Disease Research Center </a:t>
            </a:r>
          </a:p>
          <a:p>
            <a:pPr marL="342900" indent="-342900" algn="l">
              <a:buAutoNum type="arabicPeriod"/>
            </a:pPr>
            <a:r>
              <a:rPr lang="en-US" sz="1500" dirty="0" smtClean="0">
                <a:solidFill>
                  <a:schemeClr val="tx1"/>
                </a:solidFill>
              </a:rPr>
              <a:t>Department </a:t>
            </a:r>
            <a:r>
              <a:rPr lang="en-US" sz="1500" dirty="0">
                <a:solidFill>
                  <a:schemeClr val="tx1"/>
                </a:solidFill>
              </a:rPr>
              <a:t>of </a:t>
            </a:r>
            <a:r>
              <a:rPr lang="en-US" sz="1500" dirty="0" smtClean="0">
                <a:solidFill>
                  <a:schemeClr val="tx1"/>
                </a:solidFill>
              </a:rPr>
              <a:t>Pathology, </a:t>
            </a:r>
            <a:r>
              <a:rPr lang="en-US" sz="1500" dirty="0">
                <a:solidFill>
                  <a:schemeClr val="tx1"/>
                </a:solidFill>
              </a:rPr>
              <a:t>Neuromuscular Division,  </a:t>
            </a:r>
            <a:endParaRPr lang="en-US" sz="1500" dirty="0" smtClean="0">
              <a:solidFill>
                <a:schemeClr val="tx1"/>
              </a:solidFill>
            </a:endParaRPr>
          </a:p>
          <a:p>
            <a:pPr algn="l"/>
            <a:r>
              <a:rPr lang="en-US" sz="1500" dirty="0" smtClean="0">
                <a:solidFill>
                  <a:schemeClr val="tx1"/>
                </a:solidFill>
              </a:rPr>
              <a:t>Columbia </a:t>
            </a:r>
            <a:r>
              <a:rPr lang="en-US" sz="1500" dirty="0">
                <a:solidFill>
                  <a:schemeClr val="tx1"/>
                </a:solidFill>
              </a:rPr>
              <a:t>University Medical Center New York, NY 10032, </a:t>
            </a:r>
            <a:r>
              <a:rPr lang="en-US" sz="1500" dirty="0" smtClean="0">
                <a:solidFill>
                  <a:schemeClr val="tx1"/>
                </a:solidFill>
              </a:rPr>
              <a:t>USA</a:t>
            </a:r>
            <a:endParaRPr lang="en-US" sz="15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2410" y="3581400"/>
            <a:ext cx="8763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H. </a:t>
            </a:r>
            <a:r>
              <a:rPr lang="en-US" sz="2400" dirty="0" err="1" smtClean="0"/>
              <a:t>Orhan</a:t>
            </a:r>
            <a:r>
              <a:rPr lang="en-US" sz="2400" dirty="0" smtClean="0"/>
              <a:t> AKMAN</a:t>
            </a:r>
            <a:r>
              <a:rPr lang="en-US" sz="2400" baseline="30000" dirty="0" smtClean="0"/>
              <a:t>1</a:t>
            </a:r>
            <a:r>
              <a:rPr lang="en-US" sz="2400" dirty="0" smtClean="0"/>
              <a:t>, </a:t>
            </a:r>
            <a:r>
              <a:rPr lang="en-US" sz="2400" dirty="0" err="1" smtClean="0"/>
              <a:t>Yasemin</a:t>
            </a:r>
            <a:r>
              <a:rPr lang="en-US" sz="2400" dirty="0" smtClean="0"/>
              <a:t> G. Kurt</a:t>
            </a:r>
            <a:r>
              <a:rPr lang="en-US" sz="2400" baseline="30000" dirty="0" smtClean="0"/>
              <a:t>1</a:t>
            </a:r>
            <a:r>
              <a:rPr lang="en-US" sz="2400" dirty="0" smtClean="0"/>
              <a:t>, </a:t>
            </a:r>
            <a:r>
              <a:rPr lang="en-US" sz="2400" dirty="0" err="1" smtClean="0"/>
              <a:t>Bulent</a:t>
            </a:r>
            <a:r>
              <a:rPr lang="en-US" sz="2400" dirty="0" smtClean="0"/>
              <a:t> Kurt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, Rebecca J. Levy</a:t>
            </a:r>
            <a:r>
              <a:rPr lang="en-US" sz="2400" baseline="30000" dirty="0" smtClean="0"/>
              <a:t>1</a:t>
            </a:r>
            <a:r>
              <a:rPr lang="en-US" sz="2400" dirty="0" smtClean="0"/>
              <a:t>, Salvatore DiMauro</a:t>
            </a:r>
            <a:r>
              <a:rPr lang="en-US" sz="2400" baseline="30000" dirty="0" smtClean="0"/>
              <a:t>1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7466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Guaiacol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1"/>
            <a:ext cx="8229600" cy="2590800"/>
          </a:xfrm>
        </p:spPr>
        <p:txBody>
          <a:bodyPr/>
          <a:lstStyle/>
          <a:p>
            <a:r>
              <a:rPr lang="en-US" dirty="0" smtClean="0"/>
              <a:t>A naturally </a:t>
            </a:r>
            <a:r>
              <a:rPr lang="en-US" dirty="0"/>
              <a:t>occurring organic </a:t>
            </a:r>
            <a:r>
              <a:rPr lang="en-US" dirty="0" smtClean="0"/>
              <a:t>compound</a:t>
            </a:r>
          </a:p>
          <a:p>
            <a:r>
              <a:rPr lang="en-US" dirty="0" smtClean="0"/>
              <a:t>Contributes </a:t>
            </a:r>
            <a:r>
              <a:rPr lang="en-US" dirty="0"/>
              <a:t>to the flavor of many food and organic materials, such as roasted coffee and </a:t>
            </a:r>
            <a:r>
              <a:rPr lang="en-US" dirty="0" smtClean="0"/>
              <a:t>smoke</a:t>
            </a:r>
          </a:p>
          <a:p>
            <a:endParaRPr lang="en-US" dirty="0"/>
          </a:p>
        </p:txBody>
      </p:sp>
      <p:pic>
        <p:nvPicPr>
          <p:cNvPr id="1026" name="Picture 2" descr="Guaiacol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609600"/>
            <a:ext cx="952500" cy="93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3987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have We Found Guaiacol? 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Guaiacol was one of the 1700 compounds made available by Johns Hopkins University</a:t>
            </a:r>
          </a:p>
          <a:p>
            <a:r>
              <a:rPr lang="en-US" dirty="0" smtClean="0"/>
              <a:t>This or similar  compound libraries are being able to be used by automated systems to treat cells, and proteins.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677240"/>
            <a:ext cx="1561942" cy="1514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4191000"/>
            <a:ext cx="3962400" cy="222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259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993" y="12290"/>
            <a:ext cx="8077200" cy="1289841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Generation of a cell model for high throughput 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320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creening </a:t>
            </a:r>
            <a:endParaRPr lang="en-US" sz="3200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927" y="756439"/>
            <a:ext cx="4076700" cy="5942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600200"/>
            <a:ext cx="3833612" cy="10292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1296" y="2779365"/>
            <a:ext cx="2397819" cy="107791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64205" y="3962400"/>
            <a:ext cx="4572000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Gene targeting and molecular characterization of a GBE deficient mouse model.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(A) A partial map of the </a:t>
            </a:r>
            <a:r>
              <a:rPr lang="en-US" sz="12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Gbe1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locus and the targeting vector containing FRT sites flanking exon 7, before and after homologous recombination in ES cells. Crossing </a:t>
            </a:r>
            <a:r>
              <a:rPr lang="en-US" sz="12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Gbe1</a:t>
            </a:r>
            <a:r>
              <a:rPr lang="en-US" sz="1200" i="1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+/neo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mice with ROSA 26-flpe mice excises exon 7 from one allele of the </a:t>
            </a:r>
            <a:r>
              <a:rPr lang="en-US" sz="12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Gbe1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gene by </a:t>
            </a:r>
            <a:r>
              <a:rPr lang="en-US" sz="12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Flpe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recombinase. Subsequent breeding of heterozygous mice </a:t>
            </a:r>
            <a:r>
              <a:rPr lang="en-US" sz="12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Gbe1</a:t>
            </a:r>
            <a:r>
              <a:rPr lang="en-US" sz="1200" i="1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+/-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creates a </a:t>
            </a:r>
            <a:r>
              <a:rPr lang="en-US" sz="12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Gbe1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knockout mouse (</a:t>
            </a:r>
            <a:r>
              <a:rPr lang="en-US" sz="12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Gbe1</a:t>
            </a:r>
            <a:r>
              <a:rPr lang="en-US" sz="1200" i="1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-/-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).  (B) RT-PCR and the sequence analysis of the mRNA extracted from neonatal muscle tissue and  </a:t>
            </a:r>
            <a:r>
              <a:rPr lang="en-US" sz="12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electropherograms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of exons 6 to 8 shown from the RT-PCR product of wild type (top) and </a:t>
            </a:r>
            <a:r>
              <a:rPr lang="en-US" sz="12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Gbe1</a:t>
            </a:r>
            <a:r>
              <a:rPr lang="en-US" sz="1200" i="1" baseline="30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-/-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(bottom) cDNA</a:t>
            </a:r>
            <a:endParaRPr lang="en-US" sz="1200" dirty="0"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02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throughput screening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55321"/>
            <a:ext cx="8868747" cy="322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356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Guaiacol Decreased Glycogen in Mouse Embryonic Fibroblasts  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3" y="1981201"/>
            <a:ext cx="8961117" cy="2666999"/>
          </a:xfrm>
        </p:spPr>
      </p:pic>
      <p:sp>
        <p:nvSpPr>
          <p:cNvPr id="10" name="Rectangle 9"/>
          <p:cNvSpPr/>
          <p:nvPr/>
        </p:nvSpPr>
        <p:spPr>
          <a:xfrm>
            <a:off x="411480" y="5181600"/>
            <a:ext cx="8153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We have tested these compounds by high throughput screening in a cell line we have obtained from GBE deficient mice.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/>
              <a:t>  Guaiacol is one of the best compound that decreased </a:t>
            </a:r>
            <a:r>
              <a:rPr lang="en-US" dirty="0" err="1"/>
              <a:t>polyglucosan</a:t>
            </a:r>
            <a:r>
              <a:rPr lang="en-US" dirty="0"/>
              <a:t>/glycogen content in the cell. </a:t>
            </a:r>
          </a:p>
        </p:txBody>
      </p:sp>
    </p:spTree>
    <p:extLst>
      <p:ext uri="{BB962C8B-B14F-4D97-AF65-F5344CB8AC3E}">
        <p14:creationId xmlns:p14="http://schemas.microsoft.com/office/powerpoint/2010/main" val="233942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Guaiacol Decreases Glycogen Synthase </a:t>
            </a:r>
            <a:r>
              <a:rPr lang="en-US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ctivity by Keeping It Phosphorylated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447800"/>
            <a:ext cx="7315200" cy="3657600"/>
          </a:xfrm>
        </p:spPr>
      </p:pic>
      <p:sp>
        <p:nvSpPr>
          <p:cNvPr id="5" name="TextBox 4"/>
          <p:cNvSpPr txBox="1"/>
          <p:nvPr/>
        </p:nvSpPr>
        <p:spPr>
          <a:xfrm>
            <a:off x="304800" y="5638800"/>
            <a:ext cx="88403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GYS1 Activity                   69</a:t>
            </a:r>
            <a:r>
              <a:rPr lang="en-US" dirty="0"/>
              <a:t>±1.8 </a:t>
            </a:r>
            <a:r>
              <a:rPr lang="en-US" dirty="0" smtClean="0"/>
              <a:t>      65 ±2.4       66±5.0      69±3.8      59 ±1.1   45±4.8     +Glu6P </a:t>
            </a:r>
          </a:p>
          <a:p>
            <a:r>
              <a:rPr lang="en-US" dirty="0" smtClean="0">
                <a:latin typeface="Symbol" pitchFamily="18" charset="2"/>
              </a:rPr>
              <a:t>(</a:t>
            </a:r>
            <a:r>
              <a:rPr lang="en-US" dirty="0" err="1" smtClean="0">
                <a:latin typeface="Symbol" pitchFamily="18" charset="2"/>
              </a:rPr>
              <a:t>m</a:t>
            </a:r>
            <a:r>
              <a:rPr lang="en-US" dirty="0" err="1" smtClean="0"/>
              <a:t>mol</a:t>
            </a:r>
            <a:r>
              <a:rPr lang="en-US" dirty="0" smtClean="0"/>
              <a:t>/min/mg )             19±2           12±2.8       13±1.8       12±3.8      10 ±0.8     9±</a:t>
            </a:r>
            <a:r>
              <a:rPr lang="en-US" dirty="0"/>
              <a:t>2.4 </a:t>
            </a:r>
            <a:r>
              <a:rPr lang="en-US" dirty="0" smtClean="0"/>
              <a:t>    - Glu6P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063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GYS Phosphorylation can be mediated by AMP kinases 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38200" y="2133600"/>
            <a:ext cx="3886200" cy="3609340"/>
            <a:chOff x="0" y="0"/>
            <a:chExt cx="2705100" cy="249428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765" y="0"/>
              <a:ext cx="2299335" cy="1799590"/>
            </a:xfrm>
            <a:prstGeom prst="rect">
              <a:avLst/>
            </a:prstGeom>
          </p:spPr>
        </p:pic>
        <p:sp>
          <p:nvSpPr>
            <p:cNvPr id="6" name="Text Box 2"/>
            <p:cNvSpPr txBox="1">
              <a:spLocks noChangeArrowheads="1"/>
            </p:cNvSpPr>
            <p:nvPr/>
          </p:nvSpPr>
          <p:spPr bwMode="auto">
            <a:xfrm>
              <a:off x="0" y="1800225"/>
              <a:ext cx="2705100" cy="69405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just">
                <a:spcBef>
                  <a:spcPts val="0"/>
                </a:spcBef>
                <a:spcAft>
                  <a:spcPts val="0"/>
                </a:spcAft>
              </a:pPr>
              <a:r>
                <a:rPr lang="en-US" sz="1000" dirty="0" smtClean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Western </a:t>
              </a:r>
              <a:r>
                <a:rPr lang="en-US" sz="1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blot analysis of </a:t>
              </a:r>
              <a:r>
                <a:rPr lang="en-US" sz="100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phospho</a:t>
              </a:r>
              <a:r>
                <a:rPr lang="en-US" sz="1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AMPK-</a:t>
              </a:r>
              <a:r>
                <a:rPr lang="en-US" sz="1000" dirty="0">
                  <a:effectLst/>
                  <a:latin typeface="Symbol" panose="05050102010706020507" pitchFamily="18" charset="2"/>
                  <a:ea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1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and total AMPK in muscle extracts obtained from </a:t>
              </a:r>
              <a:r>
                <a:rPr lang="en-US" sz="1000" i="1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wt</a:t>
              </a:r>
              <a:r>
                <a:rPr lang="en-US" sz="1000" i="1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Gbe1</a:t>
              </a:r>
              <a:r>
                <a:rPr lang="en-US" sz="1000" i="1" baseline="30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ys/</a:t>
              </a:r>
              <a:r>
                <a:rPr lang="en-US" sz="1000" i="1" baseline="3000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ys</a:t>
              </a:r>
              <a:r>
                <a:rPr lang="en-US" sz="1000" i="1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and 1 month treated</a:t>
              </a:r>
              <a:r>
                <a:rPr lang="en-US" sz="1000" i="1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000" i="1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Wt</a:t>
              </a:r>
              <a:r>
                <a:rPr lang="en-US" sz="1000" i="1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and Gbe1</a:t>
              </a:r>
              <a:r>
                <a:rPr lang="en-US" sz="1000" i="1" baseline="30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ys/</a:t>
              </a:r>
              <a:r>
                <a:rPr lang="en-US" sz="1000" i="1" baseline="3000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ys</a:t>
              </a:r>
              <a:r>
                <a:rPr lang="en-US" sz="1000" i="1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1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mice.  </a:t>
              </a:r>
              <a:endPara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943600" y="2437584"/>
            <a:ext cx="2958465" cy="2621280"/>
            <a:chOff x="0" y="0"/>
            <a:chExt cx="2825115" cy="2621280"/>
          </a:xfrm>
        </p:grpSpPr>
        <p:sp>
          <p:nvSpPr>
            <p:cNvPr id="8" name="Text Box 2"/>
            <p:cNvSpPr txBox="1">
              <a:spLocks noChangeArrowheads="1"/>
            </p:cNvSpPr>
            <p:nvPr/>
          </p:nvSpPr>
          <p:spPr bwMode="auto">
            <a:xfrm>
              <a:off x="0" y="2228850"/>
              <a:ext cx="2809875" cy="39243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000" dirty="0" smtClean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HPLC analysis </a:t>
              </a:r>
              <a:r>
                <a:rPr lang="en-US" sz="1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of Adenosine in muscle.  </a:t>
              </a:r>
              <a:endPara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825115" cy="222123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352919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Where </a:t>
            </a:r>
            <a:r>
              <a:rPr lang="en-US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oes </a:t>
            </a:r>
            <a:r>
              <a:rPr lang="en-US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</a:t>
            </a:r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lucose Go?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1227241"/>
              </p:ext>
            </p:extLst>
          </p:nvPr>
        </p:nvGraphicFramePr>
        <p:xfrm>
          <a:off x="685800" y="1295400"/>
          <a:ext cx="7565231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4493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Does Glucose Accumulate as Glycogen Or be Used Up? 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57" y="1447801"/>
            <a:ext cx="3523525" cy="5257800"/>
          </a:xfrm>
        </p:spPr>
      </p:pic>
      <p:sp>
        <p:nvSpPr>
          <p:cNvPr id="5" name="TextBox 4"/>
          <p:cNvSpPr txBox="1"/>
          <p:nvPr/>
        </p:nvSpPr>
        <p:spPr>
          <a:xfrm rot="16200000">
            <a:off x="-2364433" y="3655368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Liver       Muscle         Heart        </a:t>
            </a:r>
            <a:r>
              <a:rPr lang="en-US" sz="2400" dirty="0" smtClean="0"/>
              <a:t>Brain 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561482" y="2447722"/>
            <a:ext cx="1257918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3% </a:t>
            </a:r>
            <a:r>
              <a: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</a:t>
            </a:r>
          </a:p>
          <a:p>
            <a:endPara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7%  </a:t>
            </a:r>
            <a:r>
              <a: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2%</a:t>
            </a: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7.9%  </a:t>
            </a:r>
            <a:r>
              <a: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6%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6%   </a:t>
            </a:r>
            <a:r>
              <a: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9%</a:t>
            </a:r>
            <a:endParaRPr 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980724" y="1524000"/>
            <a:ext cx="5087075" cy="4876800"/>
            <a:chOff x="0" y="0"/>
            <a:chExt cx="3220084" cy="3148677"/>
          </a:xfrm>
        </p:grpSpPr>
        <p:sp>
          <p:nvSpPr>
            <p:cNvPr id="8" name="Text Box 2"/>
            <p:cNvSpPr txBox="1">
              <a:spLocks noChangeArrowheads="1"/>
            </p:cNvSpPr>
            <p:nvPr/>
          </p:nvSpPr>
          <p:spPr bwMode="auto">
            <a:xfrm>
              <a:off x="0" y="2171413"/>
              <a:ext cx="3220084" cy="977264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just">
                <a:spcBef>
                  <a:spcPts val="0"/>
                </a:spcBef>
                <a:spcAft>
                  <a:spcPts val="0"/>
                </a:spcAft>
              </a:pPr>
              <a:r>
                <a:rPr lang="en-US" sz="1000" dirty="0" smtClean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Heart</a:t>
              </a:r>
              <a:r>
                <a:rPr lang="en-US" sz="1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, brain, muscle and Liver glycogen content in wild-type, </a:t>
              </a:r>
              <a:r>
                <a:rPr lang="en-US" sz="1000" i="1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Gbe1</a:t>
              </a:r>
              <a:r>
                <a:rPr lang="en-US" sz="1000" i="1" baseline="30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ys/</a:t>
              </a:r>
              <a:r>
                <a:rPr lang="en-US" sz="1000" i="1" baseline="3000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ys</a:t>
              </a:r>
              <a:r>
                <a:rPr lang="en-US" sz="1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and guaiacol treated wild-type, </a:t>
              </a:r>
              <a:r>
                <a:rPr lang="en-US" sz="1000" i="1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Gbe1</a:t>
              </a:r>
              <a:r>
                <a:rPr lang="en-US" sz="1000" i="1" baseline="30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ys/</a:t>
              </a:r>
              <a:r>
                <a:rPr lang="en-US" sz="1000" i="1" baseline="3000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ys</a:t>
              </a:r>
              <a:r>
                <a:rPr lang="en-US" sz="1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mice. Glycogen was measured after a 16 h fast (n = 4 for each treatment). Glycogen content is expressed as percent glucose mg/gram fresh tissue. Error bars represent the mean ± SD, P &lt; 0.001 where indicated (*).</a:t>
              </a:r>
              <a:endPara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75" y="0"/>
              <a:ext cx="3140075" cy="216154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696574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Does It </a:t>
            </a:r>
            <a:r>
              <a:rPr lang="en-US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</a:t>
            </a:r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elp APBD Mouse? 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752600" y="1417638"/>
            <a:ext cx="5835332" cy="5287962"/>
            <a:chOff x="0" y="0"/>
            <a:chExt cx="3133090" cy="2926207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3133090" cy="2357755"/>
            </a:xfrm>
            <a:prstGeom prst="rect">
              <a:avLst/>
            </a:prstGeom>
          </p:spPr>
        </p:pic>
        <p:sp>
          <p:nvSpPr>
            <p:cNvPr id="7" name="Text Box 2"/>
            <p:cNvSpPr txBox="1">
              <a:spLocks noChangeArrowheads="1"/>
            </p:cNvSpPr>
            <p:nvPr/>
          </p:nvSpPr>
          <p:spPr bwMode="auto">
            <a:xfrm>
              <a:off x="0" y="2371725"/>
              <a:ext cx="3133090" cy="55448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spAutoFit/>
            </a:bodyPr>
            <a:lstStyle/>
            <a:p>
              <a:pPr marL="0" marR="0" algn="just">
                <a:spcBef>
                  <a:spcPts val="0"/>
                </a:spcBef>
                <a:spcAft>
                  <a:spcPts val="0"/>
                </a:spcAft>
              </a:pPr>
              <a:r>
                <a:rPr lang="en-US" sz="1000" dirty="0" smtClean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Kaplan-Meier </a:t>
              </a:r>
              <a:r>
                <a:rPr lang="en-US" sz="1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plot illustrates the incidence of death in </a:t>
              </a:r>
              <a:r>
                <a:rPr lang="en-US" sz="1000" i="1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Gbe1</a:t>
              </a:r>
              <a:r>
                <a:rPr lang="en-US" sz="1000" i="1" baseline="30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ys/</a:t>
              </a:r>
              <a:r>
                <a:rPr lang="en-US" sz="1000" i="1" baseline="3000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ys</a:t>
              </a:r>
              <a:r>
                <a:rPr lang="en-US" sz="1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(n=47), versus </a:t>
              </a:r>
              <a:r>
                <a:rPr lang="en-US" sz="1000" i="1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WT</a:t>
              </a:r>
              <a:r>
                <a:rPr lang="en-US" sz="1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mice (n=29) and guaiacol treated </a:t>
              </a:r>
              <a:r>
                <a:rPr lang="en-US" sz="1000" i="1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Gbe1</a:t>
              </a:r>
              <a:r>
                <a:rPr lang="en-US" sz="1000" i="1" baseline="30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ys/</a:t>
              </a:r>
              <a:r>
                <a:rPr lang="en-US" sz="1000" i="1" baseline="3000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ys</a:t>
              </a:r>
              <a:r>
                <a:rPr lang="en-US" sz="1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and </a:t>
              </a:r>
              <a:r>
                <a:rPr lang="en-US" sz="1000" dirty="0" err="1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Wt</a:t>
              </a:r>
              <a:r>
                <a:rPr lang="en-US" sz="1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mice (n=4 each). </a:t>
              </a:r>
              <a:endPara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009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Guaiacol causes hyper phosphorylation of glycogen synthase</a:t>
            </a:r>
          </a:p>
          <a:p>
            <a:r>
              <a:rPr lang="en-US" dirty="0" smtClean="0"/>
              <a:t>In liver it partially prevents </a:t>
            </a:r>
            <a:r>
              <a:rPr lang="en-US" dirty="0" err="1" smtClean="0"/>
              <a:t>polyglucosan</a:t>
            </a:r>
            <a:r>
              <a:rPr lang="en-US" dirty="0" smtClean="0"/>
              <a:t> accumulation</a:t>
            </a:r>
          </a:p>
          <a:p>
            <a:r>
              <a:rPr lang="en-US" dirty="0" smtClean="0"/>
              <a:t>Other functions of guaiacol has to be studied which may explain its effect on life span.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626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753</TotalTime>
  <Words>534</Words>
  <Application>Microsoft Office PowerPoint</Application>
  <PresentationFormat>On-screen Show (4:3)</PresentationFormat>
  <Paragraphs>50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Symbol</vt:lpstr>
      <vt:lpstr>Times New Roman</vt:lpstr>
      <vt:lpstr>Office Theme</vt:lpstr>
      <vt:lpstr>Guaiacol Treatment Decreases Resting Glycogen Synthase Activity  and Expands the Life Span in the Mouse Models of APBD</vt:lpstr>
      <vt:lpstr>Guaiacol</vt:lpstr>
      <vt:lpstr>How have We Found Guaiacol? </vt:lpstr>
      <vt:lpstr>Generation of a cell model for high throughput screening </vt:lpstr>
      <vt:lpstr>High throughput screening</vt:lpstr>
      <vt:lpstr>Guaiacol Decreased Glycogen in Mouse Embryonic Fibroblasts  </vt:lpstr>
      <vt:lpstr>Guaiacol Decreases Glycogen Synthase Activity by Keeping It Phosphorylated</vt:lpstr>
      <vt:lpstr>GYS Phosphorylation can be mediated by AMP kinases </vt:lpstr>
      <vt:lpstr>Where Does Glucose Go?</vt:lpstr>
      <vt:lpstr>Does Glucose Accumulate as Glycogen Or be Used Up? </vt:lpstr>
      <vt:lpstr>Does It Help APBD Mouse? </vt:lpstr>
      <vt:lpstr>Conclusion</vt:lpstr>
    </vt:vector>
  </TitlesOfParts>
  <Company>Columbia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Guaiacol Treatment Decreases Resting Glycogen Synthase Activity  and Expands the Life Span in the Mouse Models of APBD</dc:title>
  <dc:creator>Columbia University</dc:creator>
  <cp:lastModifiedBy>Akman, Hasan</cp:lastModifiedBy>
  <cp:revision>31</cp:revision>
  <dcterms:created xsi:type="dcterms:W3CDTF">2015-04-14T03:57:25Z</dcterms:created>
  <dcterms:modified xsi:type="dcterms:W3CDTF">2016-02-01T15:55:07Z</dcterms:modified>
</cp:coreProperties>
</file>