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3" r:id="rId2"/>
    <p:sldId id="279" r:id="rId3"/>
    <p:sldId id="266" r:id="rId4"/>
    <p:sldId id="272" r:id="rId5"/>
    <p:sldId id="273" r:id="rId6"/>
    <p:sldId id="283" r:id="rId7"/>
    <p:sldId id="275" r:id="rId8"/>
    <p:sldId id="282" r:id="rId9"/>
    <p:sldId id="258" r:id="rId10"/>
    <p:sldId id="281" r:id="rId11"/>
    <p:sldId id="280" r:id="rId12"/>
    <p:sldId id="284" r:id="rId13"/>
    <p:sldId id="285" r:id="rId14"/>
    <p:sldId id="286" r:id="rId15"/>
    <p:sldId id="278" r:id="rId16"/>
    <p:sldId id="259" r:id="rId17"/>
  </p:sldIdLst>
  <p:sldSz cx="7620000" cy="5715000"/>
  <p:notesSz cx="6858000" cy="9144000"/>
  <p:defaultTextStyle>
    <a:defPPr>
      <a:defRPr lang="en-US"/>
    </a:defPPr>
    <a:lvl1pPr marL="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4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8" d="100"/>
          <a:sy n="98" d="100"/>
        </p:scale>
        <p:origin x="1469" y="77"/>
      </p:cViewPr>
      <p:guideLst>
        <p:guide orient="horz" pos="1800"/>
        <p:guide pos="24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DA55C-FA71-4A2B-B7E2-45BB0A972552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9183E-B76D-491F-B630-899A258BE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63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9183E-B76D-491F-B630-899A258BE8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1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9183E-B76D-491F-B630-899A258BE8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30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935302"/>
            <a:ext cx="6477000" cy="198966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3001698"/>
            <a:ext cx="5715000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81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52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907" y="1424783"/>
            <a:ext cx="6572250" cy="237728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907" y="3824554"/>
            <a:ext cx="6572250" cy="1250156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99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3875" y="1521354"/>
            <a:ext cx="3238500" cy="36261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7625" y="1521354"/>
            <a:ext cx="3238500" cy="36261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831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7" y="304272"/>
            <a:ext cx="6572250" cy="11046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868" y="1400969"/>
            <a:ext cx="3223617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868" y="2087563"/>
            <a:ext cx="3223617" cy="30704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57625" y="1400969"/>
            <a:ext cx="3239493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57625" y="2087563"/>
            <a:ext cx="3239493" cy="30704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98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82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2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8" y="381000"/>
            <a:ext cx="2457648" cy="1333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9493" y="822856"/>
            <a:ext cx="3857625" cy="406135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868" y="1714500"/>
            <a:ext cx="2457648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95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68" y="381000"/>
            <a:ext cx="2457648" cy="1333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39493" y="822856"/>
            <a:ext cx="3857625" cy="4061354"/>
          </a:xfrm>
        </p:spPr>
        <p:txBody>
          <a:bodyPr anchor="t"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868" y="1714500"/>
            <a:ext cx="2457648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7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84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53063" y="304271"/>
            <a:ext cx="1643063" cy="48431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3875" y="304271"/>
            <a:ext cx="4833938" cy="48431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0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875" y="304272"/>
            <a:ext cx="657225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875" y="1521354"/>
            <a:ext cx="657225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3875" y="5296960"/>
            <a:ext cx="17145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64815-9320-40EA-9358-74CA32C14AFE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25" y="5296960"/>
            <a:ext cx="257175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81625" y="5296960"/>
            <a:ext cx="17145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40B08-DCDB-47F8-9F1A-75CE915DC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8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98637" y="1518378"/>
            <a:ext cx="6170351" cy="1131570"/>
          </a:xfrm>
        </p:spPr>
        <p:txBody>
          <a:bodyPr>
            <a:noAutofit/>
          </a:bodyPr>
          <a:lstStyle/>
          <a:p>
            <a:pPr algn="ctr"/>
            <a:r>
              <a:rPr lang="en-US" sz="2667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update: Generation of the mouse model of </a:t>
            </a:r>
            <a:r>
              <a:rPr lang="en-US" sz="2667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Gbe1</a:t>
            </a:r>
            <a:r>
              <a:rPr lang="en-US" sz="2667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667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intronic</a:t>
            </a:r>
            <a:r>
              <a:rPr lang="en-US" sz="2667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insertion/deletion and approaches to treatments</a:t>
            </a:r>
            <a:endParaRPr lang="en-US" sz="2667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3508" y="3110805"/>
            <a:ext cx="54786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H. Orhan AKMAN, PhD</a:t>
            </a:r>
          </a:p>
          <a:p>
            <a:pPr algn="r"/>
            <a:r>
              <a:rPr lang="en-US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Laboratory of Dr Salvatore </a:t>
            </a:r>
            <a:r>
              <a:rPr lang="en-US" sz="1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DiMauro</a:t>
            </a:r>
            <a:r>
              <a:rPr lang="en-US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Houston Merritt Neuromuscular Disease Research Center, </a:t>
            </a:r>
            <a:endParaRPr lang="en-US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Columbia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Medical Center, New York, New York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97" y="1518378"/>
            <a:ext cx="1131570" cy="113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09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Disclosures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875" y="1521354"/>
            <a:ext cx="6572250" cy="172203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Grants from </a:t>
            </a:r>
          </a:p>
          <a:p>
            <a:pPr>
              <a:buClr>
                <a:srgbClr val="FF0000"/>
              </a:buClr>
            </a:pPr>
            <a:r>
              <a:rPr lang="en-US" sz="2000" dirty="0"/>
              <a:t>APBDRF</a:t>
            </a:r>
          </a:p>
          <a:p>
            <a:pPr>
              <a:buClr>
                <a:srgbClr val="FF0000"/>
              </a:buClr>
            </a:pPr>
            <a:r>
              <a:rPr lang="en-US" sz="2000" dirty="0"/>
              <a:t>Keith B Hayes </a:t>
            </a:r>
            <a:r>
              <a:rPr lang="en-US" sz="2000" dirty="0" smtClean="0"/>
              <a:t>Foundation</a:t>
            </a:r>
          </a:p>
          <a:p>
            <a:pPr>
              <a:buClr>
                <a:srgbClr val="FF0000"/>
              </a:buClr>
            </a:pPr>
            <a:r>
              <a:rPr lang="en-US" sz="2000" dirty="0" smtClean="0"/>
              <a:t>Gifts from </a:t>
            </a:r>
            <a:r>
              <a:rPr lang="en-US" sz="2000" dirty="0" err="1" smtClean="0"/>
              <a:t>Lipsig</a:t>
            </a:r>
            <a:r>
              <a:rPr lang="en-US" sz="2000" dirty="0" smtClean="0"/>
              <a:t> and </a:t>
            </a:r>
            <a:r>
              <a:rPr lang="en-US" sz="2000" dirty="0" err="1" smtClean="0"/>
              <a:t>Kassab</a:t>
            </a:r>
            <a:r>
              <a:rPr lang="en-US" sz="2000" dirty="0" smtClean="0"/>
              <a:t> families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022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Adult </a:t>
            </a:r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Polyglucosan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ody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isease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2185" y="1638146"/>
            <a:ext cx="5087815" cy="2616939"/>
          </a:xfrm>
        </p:spPr>
        <p:txBody>
          <a:bodyPr>
            <a:normAutofit lnSpcReduction="10000"/>
          </a:bodyPr>
          <a:lstStyle/>
          <a:p>
            <a:endParaRPr lang="en-US" sz="2000" dirty="0" smtClean="0"/>
          </a:p>
          <a:p>
            <a:r>
              <a:rPr lang="en-US" sz="2000" dirty="0" smtClean="0"/>
              <a:t>Autosomal recessive disease </a:t>
            </a:r>
            <a:endParaRPr lang="en-US" sz="2000" dirty="0"/>
          </a:p>
          <a:p>
            <a:r>
              <a:rPr lang="en-US" sz="2000" dirty="0" smtClean="0"/>
              <a:t>Caused by the low glycogen branching enzyme activity </a:t>
            </a:r>
          </a:p>
          <a:p>
            <a:pPr lvl="1"/>
            <a:r>
              <a:rPr lang="en-US" sz="1667" dirty="0" smtClean="0"/>
              <a:t>Mainly due to mutations that decrease enzyme activity </a:t>
            </a:r>
          </a:p>
          <a:p>
            <a:pPr marL="380985" lvl="1" indent="0">
              <a:buNone/>
            </a:pPr>
            <a:r>
              <a:rPr lang="en-US" sz="1667" dirty="0" smtClean="0"/>
              <a:t>Such as p.Y329S and combination of p.Y329S and a genetic change in intron 15. </a:t>
            </a:r>
          </a:p>
          <a:p>
            <a:pPr marL="380985" lvl="1" indent="0">
              <a:buNone/>
            </a:pPr>
            <a:r>
              <a:rPr lang="en-US" sz="1667" dirty="0" smtClean="0"/>
              <a:t> </a:t>
            </a:r>
            <a:endParaRPr lang="en-US" sz="1667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69" y="1638146"/>
            <a:ext cx="2380516" cy="257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5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853" y="218326"/>
            <a:ext cx="6854335" cy="1104636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Heterozygous patients have homozygous mRNA for p.Y329S mutation 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706" y="1243918"/>
            <a:ext cx="2102588" cy="134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707" y="2972270"/>
            <a:ext cx="2108647" cy="134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080390" y="4539980"/>
            <a:ext cx="3424818" cy="271934"/>
            <a:chOff x="733425" y="4911923"/>
            <a:chExt cx="4109781" cy="32632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923925" y="5067300"/>
              <a:ext cx="3103735" cy="147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4048757" y="4991100"/>
              <a:ext cx="794449" cy="2155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167" dirty="0"/>
                <a:t>AAAAA(A)</a:t>
              </a:r>
              <a:r>
                <a:rPr lang="en-US" sz="1167" baseline="-25000" dirty="0"/>
                <a:t>n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733425" y="4991100"/>
              <a:ext cx="190500" cy="1619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67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23925" y="4911923"/>
              <a:ext cx="3137781" cy="326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67" dirty="0"/>
                <a:t>1-2-3-4-5-6-</a:t>
              </a:r>
              <a:r>
                <a:rPr lang="en-US" sz="1167" dirty="0">
                  <a:solidFill>
                    <a:srgbClr val="0070C0"/>
                  </a:solidFill>
                </a:rPr>
                <a:t>7</a:t>
              </a:r>
              <a:r>
                <a:rPr lang="en-US" sz="1167" dirty="0"/>
                <a:t>-8-9-10-11-12-13-14-15-16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21203" y="4512471"/>
            <a:ext cx="3424818" cy="271934"/>
            <a:chOff x="733425" y="4911923"/>
            <a:chExt cx="4109781" cy="32632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923925" y="5067300"/>
              <a:ext cx="3103735" cy="147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4048757" y="4991100"/>
              <a:ext cx="794449" cy="2155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167" dirty="0"/>
                <a:t>AAAAA(A)</a:t>
              </a:r>
              <a:r>
                <a:rPr lang="en-US" sz="1167" baseline="-25000" dirty="0"/>
                <a:t>n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733425" y="4991100"/>
              <a:ext cx="190500" cy="1619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67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23925" y="4911923"/>
              <a:ext cx="3230115" cy="326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67" dirty="0"/>
                <a:t>1-2-3-4-5-6-7-8-9-10-11-12-13-14-15-</a:t>
              </a:r>
              <a:r>
                <a:rPr lang="en-US" sz="1167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P16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785951" y="4702967"/>
            <a:ext cx="668773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67" dirty="0"/>
              <a:t>p.Y329S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058" y="1168417"/>
            <a:ext cx="2975766" cy="142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353012" y="2297199"/>
            <a:ext cx="458780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67" dirty="0"/>
              <a:t>DNA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9816" y="3857625"/>
            <a:ext cx="603050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67" dirty="0"/>
              <a:t>mRNA </a:t>
            </a:r>
          </a:p>
        </p:txBody>
      </p:sp>
      <p:sp>
        <p:nvSpPr>
          <p:cNvPr id="23" name="Left Brace 22"/>
          <p:cNvSpPr/>
          <p:nvPr/>
        </p:nvSpPr>
        <p:spPr>
          <a:xfrm rot="5400000">
            <a:off x="1789392" y="3210753"/>
            <a:ext cx="222765" cy="253124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67"/>
          </a:p>
        </p:txBody>
      </p:sp>
      <p:sp>
        <p:nvSpPr>
          <p:cNvPr id="28" name="Left Brace 27"/>
          <p:cNvSpPr/>
          <p:nvPr/>
        </p:nvSpPr>
        <p:spPr>
          <a:xfrm rot="5400000">
            <a:off x="5326733" y="3350180"/>
            <a:ext cx="222765" cy="22523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67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846" y="2972270"/>
            <a:ext cx="1499256" cy="145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676" y="1243918"/>
            <a:ext cx="4418463" cy="429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43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4" y="304272"/>
            <a:ext cx="6791325" cy="110463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Intron 15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ontains the Mutation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hat Prevents the Proper Expression of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GBE1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mRNA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46063" y="1602154"/>
            <a:ext cx="7069136" cy="3290277"/>
            <a:chOff x="246063" y="1602154"/>
            <a:chExt cx="7069136" cy="3290277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063" y="1915009"/>
              <a:ext cx="6842125" cy="27800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5283200" y="1602154"/>
              <a:ext cx="2031999" cy="32902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279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RNA Editing is Guided by Specific Sequences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63" y="1208246"/>
            <a:ext cx="6166028" cy="401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5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88" y="501209"/>
            <a:ext cx="6865938" cy="92053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Pseudo Exon 16 Codes a Few Amino Acids Causes Unstable Truncated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rotein. 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22" y="1773501"/>
            <a:ext cx="5492750" cy="280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103" y="1773501"/>
            <a:ext cx="1796660" cy="140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024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DNA is a Double and RNA is a Single Stranded Molecule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" y="1503198"/>
            <a:ext cx="2558694" cy="1618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12" y="1325083"/>
            <a:ext cx="3517604" cy="36934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872"/>
          <a:stretch/>
        </p:blipFill>
        <p:spPr>
          <a:xfrm>
            <a:off x="3886136" y="1504606"/>
            <a:ext cx="3657600" cy="30007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05646" y="1408908"/>
            <a:ext cx="967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 mRNA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80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Straight Connector 58"/>
          <p:cNvCxnSpPr/>
          <p:nvPr/>
        </p:nvCxnSpPr>
        <p:spPr>
          <a:xfrm flipH="1">
            <a:off x="3377804" y="3757084"/>
            <a:ext cx="98822" cy="251452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70" y="470703"/>
            <a:ext cx="7340202" cy="920530"/>
          </a:xfrm>
        </p:spPr>
        <p:txBody>
          <a:bodyPr>
            <a:noAutofit/>
          </a:bodyPr>
          <a:lstStyle/>
          <a:p>
            <a:pPr algn="ctr"/>
            <a:r>
              <a:rPr lang="en-US" sz="2667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Mutation Can be Neutralized by Antisense </a:t>
            </a:r>
            <a:r>
              <a:rPr lang="en-US" sz="2667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Oligo</a:t>
            </a:r>
            <a:r>
              <a:rPr lang="en-US" sz="2667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Nucleotides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400672" y="1634618"/>
            <a:ext cx="4939188" cy="1148467"/>
            <a:chOff x="451195" y="2700043"/>
            <a:chExt cx="7902700" cy="1653792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451195" y="2997437"/>
              <a:ext cx="5706533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933795" y="2891606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14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855728" y="2891604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15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549062" y="2891605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16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966728" y="3748198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14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881128" y="3748196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15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505796" y="3748194"/>
              <a:ext cx="914400" cy="211667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>
                  <a:solidFill>
                    <a:schemeClr val="bg1"/>
                  </a:solidFill>
                </a:rPr>
                <a:t>A</a:t>
              </a:r>
              <a:r>
                <a:rPr lang="en-US" sz="750" baseline="-25000" dirty="0">
                  <a:solidFill>
                    <a:schemeClr val="bg1"/>
                  </a:solidFill>
                </a:rPr>
                <a:t>(n)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795528" y="3748194"/>
              <a:ext cx="1710268" cy="211667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 smtClean="0">
                  <a:solidFill>
                    <a:schemeClr val="bg1"/>
                  </a:solidFill>
                </a:rPr>
                <a:t> </a:t>
              </a:r>
              <a:r>
                <a:rPr lang="en-US" sz="750" dirty="0">
                  <a:solidFill>
                    <a:schemeClr val="bg1"/>
                  </a:solidFill>
                </a:rPr>
                <a:t>Pseudo exon 16</a:t>
              </a:r>
            </a:p>
          </p:txBody>
        </p:sp>
        <p:sp>
          <p:nvSpPr>
            <p:cNvPr id="50" name="Isosceles Triangle 49"/>
            <p:cNvSpPr/>
            <p:nvPr/>
          </p:nvSpPr>
          <p:spPr>
            <a:xfrm>
              <a:off x="4057993" y="2883137"/>
              <a:ext cx="118532" cy="211667"/>
            </a:xfrm>
            <a:prstGeom prst="triangl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67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1848195" y="3109529"/>
              <a:ext cx="1032933" cy="62759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2855728" y="3119046"/>
              <a:ext cx="25400" cy="60960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 flipV="1">
              <a:off x="3770128" y="3102118"/>
              <a:ext cx="25400" cy="643467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0" idx="2"/>
            </p:cNvCxnSpPr>
            <p:nvPr/>
          </p:nvCxnSpPr>
          <p:spPr>
            <a:xfrm flipH="1">
              <a:off x="3798321" y="3094804"/>
              <a:ext cx="259672" cy="652085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4449825" y="3310579"/>
              <a:ext cx="1053828" cy="433285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6681129" y="3669361"/>
              <a:ext cx="1672766" cy="539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17" dirty="0"/>
                <a:t>Abnormal </a:t>
              </a:r>
            </a:p>
            <a:p>
              <a:r>
                <a:rPr lang="en-US" sz="917" dirty="0"/>
                <a:t>Protein Synthesis </a:t>
              </a: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6467684" y="3854027"/>
              <a:ext cx="24525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6377862" y="2804303"/>
              <a:ext cx="1713803" cy="336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17" dirty="0"/>
                <a:t>Miss Edited mRNA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814944" y="2700043"/>
              <a:ext cx="4887878" cy="280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7" dirty="0"/>
                <a:t>Intron 14                                                    Intron 15                                         3’UTR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 flipH="1" flipV="1">
              <a:off x="4294231" y="2995579"/>
              <a:ext cx="170159" cy="33388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75"/>
            <p:cNvSpPr/>
            <p:nvPr/>
          </p:nvSpPr>
          <p:spPr>
            <a:xfrm>
              <a:off x="3951122" y="3755356"/>
              <a:ext cx="57853" cy="204506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50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211935" y="4142168"/>
              <a:ext cx="1536225" cy="2116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7" dirty="0">
                  <a:solidFill>
                    <a:srgbClr val="FF0000"/>
                  </a:solidFill>
                </a:rPr>
                <a:t>Premature STOP Codon</a:t>
              </a:r>
            </a:p>
          </p:txBody>
        </p:sp>
        <p:cxnSp>
          <p:nvCxnSpPr>
            <p:cNvPr id="29" name="Straight Connector 28"/>
            <p:cNvCxnSpPr>
              <a:stCxn id="76" idx="2"/>
              <a:endCxn id="86" idx="0"/>
            </p:cNvCxnSpPr>
            <p:nvPr/>
          </p:nvCxnSpPr>
          <p:spPr>
            <a:xfrm flipH="1">
              <a:off x="3980048" y="3959862"/>
              <a:ext cx="1" cy="182306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/>
            <p:cNvSpPr/>
            <p:nvPr/>
          </p:nvSpPr>
          <p:spPr>
            <a:xfrm>
              <a:off x="5405609" y="2889564"/>
              <a:ext cx="57853" cy="204506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50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018003" y="3230447"/>
              <a:ext cx="833195" cy="2116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7" dirty="0">
                  <a:solidFill>
                    <a:srgbClr val="FF0000"/>
                  </a:solidFill>
                </a:rPr>
                <a:t>STOP Codon</a:t>
              </a:r>
            </a:p>
          </p:txBody>
        </p:sp>
        <p:cxnSp>
          <p:nvCxnSpPr>
            <p:cNvPr id="94" name="Straight Connector 93"/>
            <p:cNvCxnSpPr>
              <a:endCxn id="92" idx="0"/>
            </p:cNvCxnSpPr>
            <p:nvPr/>
          </p:nvCxnSpPr>
          <p:spPr>
            <a:xfrm flipH="1">
              <a:off x="5434601" y="3103029"/>
              <a:ext cx="1" cy="127418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1279985" y="3276016"/>
            <a:ext cx="5057995" cy="1585639"/>
            <a:chOff x="562069" y="4401297"/>
            <a:chExt cx="8092792" cy="2283320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562069" y="4716132"/>
              <a:ext cx="5706533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69"/>
            <p:cNvSpPr/>
            <p:nvPr/>
          </p:nvSpPr>
          <p:spPr>
            <a:xfrm>
              <a:off x="1044669" y="4610301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14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966602" y="4610299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15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659936" y="4610300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16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077602" y="5466893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14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2992002" y="5466891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15</a:t>
              </a:r>
            </a:p>
          </p:txBody>
        </p:sp>
        <p:sp>
          <p:nvSpPr>
            <p:cNvPr id="77" name="Isosceles Triangle 76"/>
            <p:cNvSpPr/>
            <p:nvPr/>
          </p:nvSpPr>
          <p:spPr>
            <a:xfrm>
              <a:off x="4168867" y="4601832"/>
              <a:ext cx="118532" cy="211667"/>
            </a:xfrm>
            <a:prstGeom prst="triangl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67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959069" y="4828224"/>
              <a:ext cx="1032933" cy="62759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2966602" y="4837741"/>
              <a:ext cx="25400" cy="60960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 flipV="1">
              <a:off x="3881002" y="4820813"/>
              <a:ext cx="25400" cy="643467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H="1">
              <a:off x="3909195" y="4811920"/>
              <a:ext cx="761490" cy="653664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/>
            <p:cNvSpPr/>
            <p:nvPr/>
          </p:nvSpPr>
          <p:spPr>
            <a:xfrm>
              <a:off x="3907030" y="5467364"/>
              <a:ext cx="914400" cy="2116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Exon 16</a:t>
              </a:r>
            </a:p>
          </p:txBody>
        </p:sp>
        <p:cxnSp>
          <p:nvCxnSpPr>
            <p:cNvPr id="82" name="Straight Connector 81"/>
            <p:cNvCxnSpPr/>
            <p:nvPr/>
          </p:nvCxnSpPr>
          <p:spPr>
            <a:xfrm flipH="1">
              <a:off x="4834784" y="4837741"/>
              <a:ext cx="739552" cy="623041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5819040" y="5388418"/>
              <a:ext cx="2117970" cy="539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17" dirty="0"/>
                <a:t>Normal </a:t>
              </a:r>
            </a:p>
            <a:p>
              <a:r>
                <a:rPr lang="en-US" sz="917" dirty="0"/>
                <a:t>Protein Synthesis </a:t>
              </a:r>
            </a:p>
          </p:txBody>
        </p:sp>
        <p:cxnSp>
          <p:nvCxnSpPr>
            <p:cNvPr id="84" name="Straight Arrow Connector 83"/>
            <p:cNvCxnSpPr/>
            <p:nvPr/>
          </p:nvCxnSpPr>
          <p:spPr>
            <a:xfrm>
              <a:off x="5099675" y="5574591"/>
              <a:ext cx="24525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276775" y="4575523"/>
              <a:ext cx="2378086" cy="742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17" dirty="0"/>
                <a:t>Corrected mRNA Edition. </a:t>
              </a:r>
            </a:p>
            <a:p>
              <a:r>
                <a:rPr lang="en-US" sz="917" dirty="0"/>
                <a:t>Antisense </a:t>
              </a:r>
              <a:r>
                <a:rPr lang="en-US" sz="917" dirty="0" err="1"/>
                <a:t>oligo</a:t>
              </a:r>
              <a:r>
                <a:rPr lang="en-US" sz="917" dirty="0"/>
                <a:t> nucleotide </a:t>
              </a:r>
            </a:p>
            <a:p>
              <a:r>
                <a:rPr lang="en-US" sz="917" dirty="0"/>
                <a:t>blocks miss editing</a:t>
              </a:r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1052842" y="4811920"/>
              <a:ext cx="1048233" cy="659587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671172" y="5042507"/>
              <a:ext cx="1439510" cy="440079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Isosceles Triangle 94"/>
            <p:cNvSpPr/>
            <p:nvPr/>
          </p:nvSpPr>
          <p:spPr>
            <a:xfrm rot="10800000">
              <a:off x="4090884" y="4588997"/>
              <a:ext cx="118532" cy="21166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67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976322" y="4401297"/>
              <a:ext cx="5128685" cy="280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7" dirty="0"/>
                <a:t>Intron 14                                               Intron 15                                                3’UTR</a:t>
              </a:r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4101822" y="6053059"/>
              <a:ext cx="3969141" cy="631558"/>
              <a:chOff x="-1004730" y="6166173"/>
              <a:chExt cx="3969141" cy="631558"/>
            </a:xfrm>
          </p:grpSpPr>
          <p:sp>
            <p:nvSpPr>
              <p:cNvPr id="101" name="TextBox 100"/>
              <p:cNvSpPr txBox="1"/>
              <p:nvPr/>
            </p:nvSpPr>
            <p:spPr>
              <a:xfrm>
                <a:off x="-916652" y="6166173"/>
                <a:ext cx="3881063" cy="631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50" dirty="0"/>
                  <a:t>Deep Intronic mutation That Generates a New Splice Site</a:t>
                </a:r>
              </a:p>
              <a:p>
                <a:endParaRPr lang="en-US" sz="750" dirty="0"/>
              </a:p>
              <a:p>
                <a:r>
                  <a:rPr lang="en-US" sz="750" dirty="0"/>
                  <a:t>Antisense Oligonucleotide</a:t>
                </a:r>
              </a:p>
            </p:txBody>
          </p:sp>
          <p:grpSp>
            <p:nvGrpSpPr>
              <p:cNvPr id="103" name="Group 102"/>
              <p:cNvGrpSpPr/>
              <p:nvPr/>
            </p:nvGrpSpPr>
            <p:grpSpPr>
              <a:xfrm>
                <a:off x="-1004730" y="6189803"/>
                <a:ext cx="118532" cy="576909"/>
                <a:chOff x="-784753" y="4206513"/>
                <a:chExt cx="118532" cy="576909"/>
              </a:xfrm>
            </p:grpSpPr>
            <p:sp>
              <p:nvSpPr>
                <p:cNvPr id="100" name="Isosceles Triangle 99"/>
                <p:cNvSpPr/>
                <p:nvPr/>
              </p:nvSpPr>
              <p:spPr>
                <a:xfrm rot="10800000">
                  <a:off x="-784753" y="4571755"/>
                  <a:ext cx="118532" cy="211667"/>
                </a:xfrm>
                <a:prstGeom prst="triangle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67"/>
                </a:p>
              </p:txBody>
            </p:sp>
            <p:sp>
              <p:nvSpPr>
                <p:cNvPr id="102" name="Isosceles Triangle 101"/>
                <p:cNvSpPr/>
                <p:nvPr/>
              </p:nvSpPr>
              <p:spPr>
                <a:xfrm>
                  <a:off x="-784753" y="4206513"/>
                  <a:ext cx="118532" cy="211667"/>
                </a:xfrm>
                <a:prstGeom prst="triangl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67"/>
                </a:p>
              </p:txBody>
            </p:sp>
          </p:grpSp>
        </p:grpSp>
        <p:sp>
          <p:nvSpPr>
            <p:cNvPr id="99" name="Rectangle 98"/>
            <p:cNvSpPr/>
            <p:nvPr/>
          </p:nvSpPr>
          <p:spPr>
            <a:xfrm>
              <a:off x="4764333" y="5468780"/>
              <a:ext cx="57853" cy="204506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50" baseline="-25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07138" y="3617376"/>
            <a:ext cx="177630" cy="19822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58" name="Straight Connector 57"/>
          <p:cNvCxnSpPr/>
          <p:nvPr/>
        </p:nvCxnSpPr>
        <p:spPr>
          <a:xfrm flipH="1">
            <a:off x="3501759" y="1901509"/>
            <a:ext cx="162295" cy="452837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3950458" y="4016691"/>
            <a:ext cx="571500" cy="14699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9436" tIns="29718" rIns="59436" bIns="29718" rtlCol="0" anchor="ctr"/>
          <a:lstStyle/>
          <a:p>
            <a:pPr algn="ctr"/>
            <a:r>
              <a:rPr lang="en-US" sz="750" dirty="0">
                <a:solidFill>
                  <a:schemeClr val="bg1"/>
                </a:solidFill>
              </a:rPr>
              <a:t>A</a:t>
            </a:r>
            <a:r>
              <a:rPr lang="en-US" sz="750" baseline="-25000" dirty="0">
                <a:solidFill>
                  <a:schemeClr val="bg1"/>
                </a:solidFill>
              </a:rPr>
              <a:t>(n)</a:t>
            </a:r>
          </a:p>
        </p:txBody>
      </p:sp>
    </p:spTree>
    <p:extLst>
      <p:ext uri="{BB962C8B-B14F-4D97-AF65-F5344CB8AC3E}">
        <p14:creationId xmlns:p14="http://schemas.microsoft.com/office/powerpoint/2010/main" val="399328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6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A2461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4" y="2199852"/>
            <a:ext cx="6572252" cy="1762808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667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IONIS Synthesized the Oligonucleotides</a:t>
            </a:r>
            <a:endParaRPr lang="en-US" sz="2667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0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967" y="1868795"/>
            <a:ext cx="4346462" cy="321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1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002" y="304272"/>
            <a:ext cx="3723255" cy="500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3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 for 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Generation of the Mouse Model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6" y="1662474"/>
            <a:ext cx="7609304" cy="353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5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536159"/>
            <a:ext cx="6572250" cy="3835380"/>
          </a:xfrm>
          <a:prstGeom prst="rect">
            <a:avLst/>
          </a:prstGeom>
        </p:spPr>
      </p:pic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0" y="152446"/>
            <a:ext cx="762000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TGTTTTTTACATGAC</a:t>
            </a:r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</a:t>
            </a:r>
            <a:r>
              <a:rPr lang="en-US" sz="2400" dirty="0" smtClean="0">
                <a:solidFill>
                  <a:srgbClr val="FF0000"/>
                </a:solidFill>
              </a:rPr>
              <a:t>GT 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Sequence alters the normal 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splicing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human </a:t>
            </a:r>
            <a:r>
              <a:rPr lang="el-G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β-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globin gene  </a:t>
            </a:r>
          </a:p>
        </p:txBody>
      </p:sp>
    </p:spTree>
    <p:extLst>
      <p:ext uri="{BB962C8B-B14F-4D97-AF65-F5344CB8AC3E}">
        <p14:creationId xmlns:p14="http://schemas.microsoft.com/office/powerpoint/2010/main" val="29123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Acknowledgements: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80248" y="1259579"/>
            <a:ext cx="4592817" cy="703762"/>
            <a:chOff x="880248" y="1009839"/>
            <a:chExt cx="4592817" cy="703762"/>
          </a:xfrm>
        </p:grpSpPr>
        <p:sp>
          <p:nvSpPr>
            <p:cNvPr id="5" name="TextBox 4"/>
            <p:cNvSpPr txBox="1"/>
            <p:nvPr/>
          </p:nvSpPr>
          <p:spPr>
            <a:xfrm>
              <a:off x="880248" y="1067270"/>
              <a:ext cx="21071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Michio</a:t>
              </a:r>
              <a:r>
                <a:rPr lang="en-US" sz="18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Hirano, </a:t>
              </a:r>
              <a:r>
                <a:rPr lang="en-US" sz="18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MD</a:t>
              </a:r>
              <a:endParaRPr lang="en-US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en-US" sz="18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Yasemin</a:t>
              </a:r>
              <a:r>
                <a:rPr lang="en-US" sz="18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8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 Kurt, MD</a:t>
              </a:r>
              <a:r>
                <a:rPr lang="en-US" sz="18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en-US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523877" y="1009839"/>
              <a:ext cx="1949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Sindu</a:t>
              </a:r>
              <a:r>
                <a:rPr lang="en-US" sz="18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Krishna, </a:t>
              </a:r>
              <a:r>
                <a:rPr lang="en-US" sz="18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PhD</a:t>
              </a:r>
              <a:endParaRPr lang="en-US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050" name="Picture 2" descr="Columbia University Department of Psychiatry and New York State Psychiatric Institu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91" y="2281645"/>
            <a:ext cx="5389774" cy="183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148" y="1562639"/>
            <a:ext cx="1184074" cy="118407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997691" y="4176920"/>
            <a:ext cx="5389773" cy="1324619"/>
            <a:chOff x="28817017" y="28003170"/>
            <a:chExt cx="12169406" cy="3666504"/>
          </a:xfrm>
        </p:grpSpPr>
        <p:grpSp>
          <p:nvGrpSpPr>
            <p:cNvPr id="9" name="Group 8"/>
            <p:cNvGrpSpPr/>
            <p:nvPr/>
          </p:nvGrpSpPr>
          <p:grpSpPr>
            <a:xfrm>
              <a:off x="29112871" y="28984291"/>
              <a:ext cx="11873552" cy="2685383"/>
              <a:chOff x="28094655" y="25190657"/>
              <a:chExt cx="11873552" cy="2685383"/>
            </a:xfrm>
          </p:grpSpPr>
          <p:pic>
            <p:nvPicPr>
              <p:cNvPr id="11" name="Picture 10" descr="Adult Polyglucosan Body Disease Research Foundati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83373" y="25426385"/>
                <a:ext cx="8028599" cy="18909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058966" y="25285571"/>
                <a:ext cx="1351461" cy="2590469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28094655" y="25190657"/>
                <a:ext cx="11873552" cy="2590469"/>
              </a:xfrm>
              <a:prstGeom prst="rect">
                <a:avLst/>
              </a:prstGeom>
              <a:noFill/>
              <a:ln w="571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10" name="TextBox 19"/>
            <p:cNvSpPr txBox="1"/>
            <p:nvPr/>
          </p:nvSpPr>
          <p:spPr>
            <a:xfrm>
              <a:off x="28817017" y="28003170"/>
              <a:ext cx="5464673" cy="1022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 smtClean="0">
                  <a:solidFill>
                    <a:srgbClr val="002060"/>
                  </a:solidFill>
                </a:rPr>
                <a:t>This study is funded by </a:t>
              </a:r>
              <a:endParaRPr lang="en-US" b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220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13" y="2949509"/>
            <a:ext cx="1987128" cy="134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98" y="1120379"/>
            <a:ext cx="6286500" cy="35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92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1039</TotalTime>
  <Words>270</Words>
  <Application>Microsoft Office PowerPoint</Application>
  <PresentationFormat>Custom</PresentationFormat>
  <Paragraphs>70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Research update: Generation of the mouse model of Gbe1 intronic insertion/deletion and approaches to treatments</vt:lpstr>
      <vt:lpstr>Disclosures</vt:lpstr>
      <vt:lpstr>Adult Polyglucosan Body Disease</vt:lpstr>
      <vt:lpstr>Heterozygous patients have homozygous mRNA for p.Y329S mutation </vt:lpstr>
      <vt:lpstr>Intron 15 Contains the Mutation that Prevents the Proper Expression of GBE1 mRNA</vt:lpstr>
      <vt:lpstr>RNA Editing is Guided by Specific Sequences</vt:lpstr>
      <vt:lpstr>Pseudo Exon 16 Codes a Few Amino Acids Causes Unstable Truncated Protein.  </vt:lpstr>
      <vt:lpstr>DNA is a Double and RNA is a Single Stranded Molecule</vt:lpstr>
      <vt:lpstr>Second Mutation Can be Neutralized by Antisense Oligo Nucleotides</vt:lpstr>
      <vt:lpstr>IONIS Synthesized the Oligonucleotides</vt:lpstr>
      <vt:lpstr>PowerPoint Presentation</vt:lpstr>
      <vt:lpstr>PowerPoint Presentation</vt:lpstr>
      <vt:lpstr>Approach for the Generation of the Mouse Model</vt:lpstr>
      <vt:lpstr>TGTTTTTTACATGACAGGT  Sequence alters the normal splicing of human β-globin gene  </vt:lpstr>
      <vt:lpstr>Acknowledgements:</vt:lpstr>
      <vt:lpstr>PowerPoint Presentation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 Common APBD Mutation Acts Like an Exon Trap Affecting Enzyme Synthesis</dc:title>
  <dc:creator>Akman, Hasan</dc:creator>
  <cp:lastModifiedBy>cydiaman461@gmail.com</cp:lastModifiedBy>
  <cp:revision>95</cp:revision>
  <dcterms:created xsi:type="dcterms:W3CDTF">2014-09-11T21:05:33Z</dcterms:created>
  <dcterms:modified xsi:type="dcterms:W3CDTF">2016-12-05T11:41:17Z</dcterms:modified>
</cp:coreProperties>
</file>